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6"/>
  </p:notesMasterIdLst>
  <p:sldIdLst>
    <p:sldId id="275" r:id="rId5"/>
    <p:sldId id="303" r:id="rId6"/>
    <p:sldId id="295" r:id="rId7"/>
    <p:sldId id="307" r:id="rId8"/>
    <p:sldId id="302" r:id="rId9"/>
    <p:sldId id="281" r:id="rId10"/>
    <p:sldId id="304" r:id="rId11"/>
    <p:sldId id="306" r:id="rId12"/>
    <p:sldId id="298" r:id="rId13"/>
    <p:sldId id="292" r:id="rId14"/>
    <p:sldId id="30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20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83"/>
    <p:restoredTop sz="94686"/>
  </p:normalViewPr>
  <p:slideViewPr>
    <p:cSldViewPr snapToGrid="0">
      <p:cViewPr varScale="1">
        <p:scale>
          <a:sx n="146" d="100"/>
          <a:sy n="146" d="100"/>
        </p:scale>
        <p:origin x="123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22FF5-3CC3-C54D-ADA2-F4C370AFD35D}" type="datetimeFigureOut">
              <a:rPr lang="en-US" smtClean="0"/>
              <a:t>6/24/2026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A514E-D68B-5A4F-880B-D9BD053D9067}" type="slidenum">
              <a:rPr lang="en-US" smtClean="0"/>
              <a:t>‹#›</a:t>
            </a:fld>
            <a:endParaRPr lang="en-US"/>
          </a:p>
        </p:txBody>
      </p:sp>
    </p:spTree>
    <p:extLst>
      <p:ext uri="{BB962C8B-B14F-4D97-AF65-F5344CB8AC3E}">
        <p14:creationId xmlns:p14="http://schemas.microsoft.com/office/powerpoint/2010/main" val="1457302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BA514E-D68B-5A4F-880B-D9BD053D9067}" type="slidenum">
              <a:rPr lang="en-US" smtClean="0"/>
              <a:t>1</a:t>
            </a:fld>
            <a:endParaRPr lang="en-US"/>
          </a:p>
        </p:txBody>
      </p:sp>
    </p:spTree>
    <p:extLst>
      <p:ext uri="{BB962C8B-B14F-4D97-AF65-F5344CB8AC3E}">
        <p14:creationId xmlns:p14="http://schemas.microsoft.com/office/powerpoint/2010/main" val="1189812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BA514E-D68B-5A4F-880B-D9BD053D9067}" type="slidenum">
              <a:rPr lang="en-US" smtClean="0"/>
              <a:t>10</a:t>
            </a:fld>
            <a:endParaRPr lang="en-US"/>
          </a:p>
        </p:txBody>
      </p:sp>
    </p:spTree>
    <p:extLst>
      <p:ext uri="{BB962C8B-B14F-4D97-AF65-F5344CB8AC3E}">
        <p14:creationId xmlns:p14="http://schemas.microsoft.com/office/powerpoint/2010/main" val="734389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BA514E-D68B-5A4F-880B-D9BD053D9067}" type="slidenum">
              <a:rPr lang="en-US" smtClean="0"/>
              <a:t>11</a:t>
            </a:fld>
            <a:endParaRPr lang="en-US"/>
          </a:p>
        </p:txBody>
      </p:sp>
    </p:spTree>
    <p:extLst>
      <p:ext uri="{BB962C8B-B14F-4D97-AF65-F5344CB8AC3E}">
        <p14:creationId xmlns:p14="http://schemas.microsoft.com/office/powerpoint/2010/main" val="1193791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BA514E-D68B-5A4F-880B-D9BD053D9067}" type="slidenum">
              <a:rPr lang="en-US" smtClean="0"/>
              <a:t>2</a:t>
            </a:fld>
            <a:endParaRPr lang="en-US"/>
          </a:p>
        </p:txBody>
      </p:sp>
    </p:spTree>
    <p:extLst>
      <p:ext uri="{BB962C8B-B14F-4D97-AF65-F5344CB8AC3E}">
        <p14:creationId xmlns:p14="http://schemas.microsoft.com/office/powerpoint/2010/main" val="266789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BA514E-D68B-5A4F-880B-D9BD053D9067}" type="slidenum">
              <a:rPr lang="en-US" smtClean="0"/>
              <a:t>3</a:t>
            </a:fld>
            <a:endParaRPr lang="en-US"/>
          </a:p>
        </p:txBody>
      </p:sp>
    </p:spTree>
    <p:extLst>
      <p:ext uri="{BB962C8B-B14F-4D97-AF65-F5344CB8AC3E}">
        <p14:creationId xmlns:p14="http://schemas.microsoft.com/office/powerpoint/2010/main" val="189676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BA514E-D68B-5A4F-880B-D9BD053D9067}" type="slidenum">
              <a:rPr lang="en-US" smtClean="0"/>
              <a:t>4</a:t>
            </a:fld>
            <a:endParaRPr lang="en-US"/>
          </a:p>
        </p:txBody>
      </p:sp>
    </p:spTree>
    <p:extLst>
      <p:ext uri="{BB962C8B-B14F-4D97-AF65-F5344CB8AC3E}">
        <p14:creationId xmlns:p14="http://schemas.microsoft.com/office/powerpoint/2010/main" val="2681928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BA514E-D68B-5A4F-880B-D9BD053D9067}" type="slidenum">
              <a:rPr lang="en-US" smtClean="0"/>
              <a:t>5</a:t>
            </a:fld>
            <a:endParaRPr lang="en-US"/>
          </a:p>
        </p:txBody>
      </p:sp>
    </p:spTree>
    <p:extLst>
      <p:ext uri="{BB962C8B-B14F-4D97-AF65-F5344CB8AC3E}">
        <p14:creationId xmlns:p14="http://schemas.microsoft.com/office/powerpoint/2010/main" val="1330500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BA514E-D68B-5A4F-880B-D9BD053D9067}" type="slidenum">
              <a:rPr lang="en-US" smtClean="0"/>
              <a:t>6</a:t>
            </a:fld>
            <a:endParaRPr lang="en-US"/>
          </a:p>
        </p:txBody>
      </p:sp>
    </p:spTree>
    <p:extLst>
      <p:ext uri="{BB962C8B-B14F-4D97-AF65-F5344CB8AC3E}">
        <p14:creationId xmlns:p14="http://schemas.microsoft.com/office/powerpoint/2010/main" val="3443498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BA514E-D68B-5A4F-880B-D9BD053D9067}" type="slidenum">
              <a:rPr lang="en-US" smtClean="0"/>
              <a:t>7</a:t>
            </a:fld>
            <a:endParaRPr lang="en-US"/>
          </a:p>
        </p:txBody>
      </p:sp>
    </p:spTree>
    <p:extLst>
      <p:ext uri="{BB962C8B-B14F-4D97-AF65-F5344CB8AC3E}">
        <p14:creationId xmlns:p14="http://schemas.microsoft.com/office/powerpoint/2010/main" val="337405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BA514E-D68B-5A4F-880B-D9BD053D9067}" type="slidenum">
              <a:rPr lang="en-US" smtClean="0"/>
              <a:t>8</a:t>
            </a:fld>
            <a:endParaRPr lang="en-US"/>
          </a:p>
        </p:txBody>
      </p:sp>
    </p:spTree>
    <p:extLst>
      <p:ext uri="{BB962C8B-B14F-4D97-AF65-F5344CB8AC3E}">
        <p14:creationId xmlns:p14="http://schemas.microsoft.com/office/powerpoint/2010/main" val="227881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BA514E-D68B-5A4F-880B-D9BD053D9067}" type="slidenum">
              <a:rPr lang="en-US" smtClean="0"/>
              <a:t>9</a:t>
            </a:fld>
            <a:endParaRPr lang="en-US"/>
          </a:p>
        </p:txBody>
      </p:sp>
    </p:spTree>
    <p:extLst>
      <p:ext uri="{BB962C8B-B14F-4D97-AF65-F5344CB8AC3E}">
        <p14:creationId xmlns:p14="http://schemas.microsoft.com/office/powerpoint/2010/main" val="1119926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6/24/2026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6/24/2026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background with red and white text&#10;&#10;Description automatically generated">
            <a:extLst>
              <a:ext uri="{FF2B5EF4-FFF2-40B4-BE49-F238E27FC236}">
                <a16:creationId xmlns:a16="http://schemas.microsoft.com/office/drawing/2014/main" id="{2383C347-B709-5D4D-9FE4-D7E23E298768}"/>
              </a:ext>
            </a:extLst>
          </p:cNvPr>
          <p:cNvPicPr>
            <a:picLocks noChangeAspect="1"/>
          </p:cNvPicPr>
          <p:nvPr/>
        </p:nvPicPr>
        <p:blipFill>
          <a:blip r:embed="rId3"/>
          <a:stretch>
            <a:fillRect/>
          </a:stretch>
        </p:blipFill>
        <p:spPr>
          <a:xfrm>
            <a:off x="2614558" y="963033"/>
            <a:ext cx="6962883" cy="2283825"/>
          </a:xfrm>
          <a:prstGeom prst="rect">
            <a:avLst/>
          </a:prstGeom>
          <a:effectLst>
            <a:outerShdw blurRad="266955" dist="100956" dir="4155062" algn="ctr" rotWithShape="0">
              <a:srgbClr val="000000">
                <a:alpha val="59132"/>
              </a:srgbClr>
            </a:outerShdw>
          </a:effectLst>
        </p:spPr>
      </p:pic>
      <p:sp>
        <p:nvSpPr>
          <p:cNvPr id="28" name="Subtitle 2">
            <a:extLst>
              <a:ext uri="{FF2B5EF4-FFF2-40B4-BE49-F238E27FC236}">
                <a16:creationId xmlns:a16="http://schemas.microsoft.com/office/drawing/2014/main" id="{6B8B8179-54E0-A1FD-EE28-4B1232163452}"/>
              </a:ext>
            </a:extLst>
          </p:cNvPr>
          <p:cNvSpPr txBox="1">
            <a:spLocks/>
          </p:cNvSpPr>
          <p:nvPr/>
        </p:nvSpPr>
        <p:spPr>
          <a:xfrm>
            <a:off x="1532193" y="2884637"/>
            <a:ext cx="9010382" cy="244343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sz="1600" b="1" dirty="0">
                <a:latin typeface="Open Sans" panose="020B0606030504020204" pitchFamily="34" charset="0"/>
                <a:ea typeface="Open Sans" panose="020B0606030504020204" pitchFamily="34" charset="0"/>
                <a:cs typeface="Open Sans" panose="020B0606030504020204" pitchFamily="34" charset="0"/>
              </a:rPr>
              <a:t>THE INDUSTRY LEADER IN REMOTE MONITORING &amp; CONTROL</a:t>
            </a:r>
          </a:p>
          <a:p>
            <a:endParaRPr lang="en-US" sz="2000" b="1" dirty="0">
              <a:latin typeface="Open Sans" panose="020B0606030504020204" pitchFamily="34" charset="0"/>
              <a:ea typeface="Open Sans" panose="020B0606030504020204" pitchFamily="34" charset="0"/>
              <a:cs typeface="Open Sans" panose="020B0606030504020204" pitchFamily="34" charset="0"/>
            </a:endParaRPr>
          </a:p>
          <a:p>
            <a:r>
              <a:rPr lang="en-US" sz="8800" b="1" dirty="0">
                <a:latin typeface="Open Sans" panose="020B0606030504020204" pitchFamily="34" charset="0"/>
                <a:ea typeface="Open Sans" panose="020B0606030504020204" pitchFamily="34" charset="0"/>
                <a:cs typeface="Open Sans" panose="020B0606030504020204" pitchFamily="34" charset="0"/>
              </a:rPr>
              <a:t>RAD </a:t>
            </a:r>
            <a:r>
              <a:rPr lang="en-US" sz="8800" b="1" dirty="0" err="1">
                <a:latin typeface="Open Sans" panose="020B0606030504020204" pitchFamily="34" charset="0"/>
                <a:ea typeface="Open Sans" panose="020B0606030504020204" pitchFamily="34" charset="0"/>
                <a:cs typeface="Open Sans" panose="020B0606030504020204" pitchFamily="34" charset="0"/>
              </a:rPr>
              <a:t>eX</a:t>
            </a:r>
            <a:endParaRPr lang="en-US" sz="88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28610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red and white text&#10;&#10;Description automatically generated">
            <a:extLst>
              <a:ext uri="{FF2B5EF4-FFF2-40B4-BE49-F238E27FC236}">
                <a16:creationId xmlns:a16="http://schemas.microsoft.com/office/drawing/2014/main" id="{678D7258-B720-92AE-3FC5-3AFF9A1F6BBE}"/>
              </a:ext>
            </a:extLst>
          </p:cNvPr>
          <p:cNvPicPr>
            <a:picLocks noChangeAspect="1"/>
          </p:cNvPicPr>
          <p:nvPr/>
        </p:nvPicPr>
        <p:blipFill>
          <a:blip r:embed="rId3"/>
          <a:stretch>
            <a:fillRect/>
          </a:stretch>
        </p:blipFill>
        <p:spPr>
          <a:xfrm>
            <a:off x="10471493" y="6231492"/>
            <a:ext cx="1511207" cy="495676"/>
          </a:xfrm>
          <a:prstGeom prst="rect">
            <a:avLst/>
          </a:prstGeom>
          <a:effectLst>
            <a:outerShdw blurRad="266955" dist="100956" dir="4155062" algn="ctr" rotWithShape="0">
              <a:srgbClr val="000000">
                <a:alpha val="59132"/>
              </a:srgbClr>
            </a:outerShdw>
          </a:effectLst>
        </p:spPr>
      </p:pic>
      <p:sp>
        <p:nvSpPr>
          <p:cNvPr id="4" name="object 22">
            <a:extLst>
              <a:ext uri="{FF2B5EF4-FFF2-40B4-BE49-F238E27FC236}">
                <a16:creationId xmlns:a16="http://schemas.microsoft.com/office/drawing/2014/main" id="{4BED7FB1-B857-C164-AC1F-C4068036FF97}"/>
              </a:ext>
            </a:extLst>
          </p:cNvPr>
          <p:cNvSpPr txBox="1"/>
          <p:nvPr/>
        </p:nvSpPr>
        <p:spPr>
          <a:xfrm>
            <a:off x="5830584" y="1550596"/>
            <a:ext cx="5620136" cy="4460837"/>
          </a:xfrm>
          <a:prstGeom prst="rect">
            <a:avLst/>
          </a:prstGeom>
        </p:spPr>
        <p:txBody>
          <a:bodyPr vert="horz" wrap="square" lIns="0" tIns="13335" rIns="0" bIns="0" rtlCol="0">
            <a:spAutoFit/>
          </a:bodyPr>
          <a:lstStyle/>
          <a:p>
            <a:pPr algn="ctr"/>
            <a:r>
              <a:rPr lang="en-US" sz="1700" b="1" i="1" dirty="0">
                <a:latin typeface="Open Sans" panose="020B0606030504020204" pitchFamily="34" charset="0"/>
                <a:ea typeface="Open Sans" panose="020B0606030504020204" pitchFamily="34" charset="0"/>
                <a:cs typeface="Open Sans" panose="020B0606030504020204" pitchFamily="34" charset="0"/>
              </a:rPr>
              <a:t>FLEXIBLE SCHEDULING FOR ONE OR ALL UNITS</a:t>
            </a:r>
          </a:p>
          <a:p>
            <a:pPr algn="ctr"/>
            <a:r>
              <a:rPr lang="en-US" sz="1700" i="1" dirty="0">
                <a:latin typeface="Open Sans" panose="020B0606030504020204" pitchFamily="34" charset="0"/>
                <a:ea typeface="Open Sans" panose="020B0606030504020204" pitchFamily="34" charset="0"/>
                <a:cs typeface="Open Sans" panose="020B0606030504020204" pitchFamily="34" charset="0"/>
              </a:rPr>
              <a:t>Schedule a disconnect for any single RAD eX or the entire fleet. Set a start date/time and an end date/time, ensuring AC mitigation is automatically re‑enabled whenever testing is not taking place.</a:t>
            </a:r>
          </a:p>
          <a:p>
            <a:pPr algn="ctr"/>
            <a:endParaRPr lang="en-US" sz="1700" i="1" dirty="0">
              <a:latin typeface="Open Sans" panose="020B0606030504020204" pitchFamily="34" charset="0"/>
              <a:ea typeface="Open Sans" panose="020B0606030504020204" pitchFamily="34" charset="0"/>
              <a:cs typeface="Open Sans" panose="020B0606030504020204" pitchFamily="34" charset="0"/>
            </a:endParaRPr>
          </a:p>
          <a:p>
            <a:pPr algn="ctr"/>
            <a:r>
              <a:rPr lang="en-US" sz="1700" b="1" i="1" dirty="0">
                <a:latin typeface="Open Sans" panose="020B0606030504020204" pitchFamily="34" charset="0"/>
                <a:ea typeface="Open Sans" panose="020B0606030504020204" pitchFamily="34" charset="0"/>
                <a:cs typeface="Open Sans" panose="020B0606030504020204" pitchFamily="34" charset="0"/>
              </a:rPr>
              <a:t>ONE‑CLICK SYSTEM CONTROL</a:t>
            </a:r>
          </a:p>
          <a:p>
            <a:pPr algn="ctr"/>
            <a:r>
              <a:rPr lang="en-US" sz="1700" i="1" dirty="0">
                <a:latin typeface="Open Sans" panose="020B0606030504020204" pitchFamily="34" charset="0"/>
                <a:ea typeface="Open Sans" panose="020B0606030504020204" pitchFamily="34" charset="0"/>
                <a:cs typeface="Open Sans" panose="020B0606030504020204" pitchFamily="34" charset="0"/>
              </a:rPr>
              <a:t>Connect or disconnect one—or all—RAD eX units simultaneously with a single remote command, eliminating the need for manual, site‑by‑site action. </a:t>
            </a:r>
          </a:p>
          <a:p>
            <a:pPr algn="ctr"/>
            <a:endParaRPr lang="en-US" sz="1700" i="1" dirty="0">
              <a:latin typeface="Open Sans" panose="020B0606030504020204" pitchFamily="34" charset="0"/>
              <a:ea typeface="Open Sans" panose="020B0606030504020204" pitchFamily="34" charset="0"/>
              <a:cs typeface="Open Sans" panose="020B0606030504020204" pitchFamily="34" charset="0"/>
            </a:endParaRPr>
          </a:p>
          <a:p>
            <a:pPr algn="ctr"/>
            <a:r>
              <a:rPr lang="en-US" sz="1700" b="1" i="1" dirty="0">
                <a:latin typeface="Open Sans" panose="020B0606030504020204" pitchFamily="34" charset="0"/>
                <a:ea typeface="Open Sans" panose="020B0606030504020204" pitchFamily="34" charset="0"/>
                <a:cs typeface="Open Sans" panose="020B0606030504020204" pitchFamily="34" charset="0"/>
              </a:rPr>
              <a:t>DAILY PIPE CHECK</a:t>
            </a:r>
          </a:p>
          <a:p>
            <a:pPr algn="ctr"/>
            <a:r>
              <a:rPr lang="en-US" sz="1700" i="1" dirty="0">
                <a:latin typeface="Open Sans" panose="020B0606030504020204" pitchFamily="34" charset="0"/>
                <a:ea typeface="Open Sans" panose="020B0606030504020204" pitchFamily="34" charset="0"/>
                <a:cs typeface="Open Sans" panose="020B0606030504020204" pitchFamily="34" charset="0"/>
              </a:rPr>
              <a:t>Apply this feature to one or all RAD eX units to automatically capture a daily Pipe AC Disconnected reading. The check can be scheduled at any time during daylight hours, providing consistent, reliable data without requiring a field visit.</a:t>
            </a:r>
          </a:p>
        </p:txBody>
      </p:sp>
      <p:sp>
        <p:nvSpPr>
          <p:cNvPr id="9" name="object 6">
            <a:extLst>
              <a:ext uri="{FF2B5EF4-FFF2-40B4-BE49-F238E27FC236}">
                <a16:creationId xmlns:a16="http://schemas.microsoft.com/office/drawing/2014/main" id="{225FF800-B34F-65EF-D16C-934C5F40FEBD}"/>
              </a:ext>
            </a:extLst>
          </p:cNvPr>
          <p:cNvSpPr/>
          <p:nvPr/>
        </p:nvSpPr>
        <p:spPr>
          <a:xfrm>
            <a:off x="5978769" y="437558"/>
            <a:ext cx="6213231" cy="675480"/>
          </a:xfrm>
          <a:custGeom>
            <a:avLst/>
            <a:gdLst/>
            <a:ahLst/>
            <a:cxnLst/>
            <a:rect l="l" t="t" r="r" b="b"/>
            <a:pathLst>
              <a:path w="4266565" h="1675764">
                <a:moveTo>
                  <a:pt x="4266058" y="0"/>
                </a:moveTo>
                <a:lnTo>
                  <a:pt x="0" y="0"/>
                </a:lnTo>
                <a:lnTo>
                  <a:pt x="0" y="1675341"/>
                </a:lnTo>
                <a:lnTo>
                  <a:pt x="4266058" y="1675341"/>
                </a:lnTo>
                <a:lnTo>
                  <a:pt x="4266058" y="0"/>
                </a:lnTo>
                <a:close/>
              </a:path>
            </a:pathLst>
          </a:custGeom>
          <a:solidFill>
            <a:srgbClr val="000000"/>
          </a:solidFill>
        </p:spPr>
        <p:txBody>
          <a:bodyPr wrap="square" lIns="0" tIns="0" rIns="0" bIns="0" rtlCol="0"/>
          <a:lstStyle/>
          <a:p>
            <a:endParaRPr/>
          </a:p>
        </p:txBody>
      </p:sp>
      <p:sp>
        <p:nvSpPr>
          <p:cNvPr id="10" name="Text 0">
            <a:extLst>
              <a:ext uri="{FF2B5EF4-FFF2-40B4-BE49-F238E27FC236}">
                <a16:creationId xmlns:a16="http://schemas.microsoft.com/office/drawing/2014/main" id="{253497F6-065E-6C07-5035-8AFAD6B38EA9}"/>
              </a:ext>
            </a:extLst>
          </p:cNvPr>
          <p:cNvSpPr/>
          <p:nvPr/>
        </p:nvSpPr>
        <p:spPr>
          <a:xfrm>
            <a:off x="5978770" y="517373"/>
            <a:ext cx="6197206" cy="509588"/>
          </a:xfrm>
          <a:prstGeom prst="rect">
            <a:avLst/>
          </a:prstGeom>
          <a:noFill/>
          <a:ln/>
        </p:spPr>
        <p:txBody>
          <a:bodyPr wrap="none" lIns="0" tIns="0" rIns="0" bIns="0" rtlCol="0" anchor="t"/>
          <a:lstStyle/>
          <a:p>
            <a:pPr algn="ctr">
              <a:lnSpc>
                <a:spcPts val="4000"/>
              </a:lnSpc>
            </a:pPr>
            <a:r>
              <a:rPr lang="en-US" sz="2800" b="1" i="1" dirty="0">
                <a:latin typeface="Open Sans" panose="020B0606030504020204" pitchFamily="34" charset="0"/>
                <a:ea typeface="Open Sans" panose="020B0606030504020204" pitchFamily="34" charset="0"/>
                <a:cs typeface="Open Sans" panose="020B0606030504020204" pitchFamily="34" charset="0"/>
              </a:rPr>
              <a:t>REMOTE MONITORING BENEFITS</a:t>
            </a:r>
          </a:p>
        </p:txBody>
      </p:sp>
      <p:pic>
        <p:nvPicPr>
          <p:cNvPr id="15" name="Picture 14" descr="A close-up of a power line&#10;&#10;Description automatically generated">
            <a:extLst>
              <a:ext uri="{FF2B5EF4-FFF2-40B4-BE49-F238E27FC236}">
                <a16:creationId xmlns:a16="http://schemas.microsoft.com/office/drawing/2014/main" id="{120EC990-DC73-D0D7-6AC8-AC19FE07E4E4}"/>
              </a:ext>
            </a:extLst>
          </p:cNvPr>
          <p:cNvPicPr>
            <a:picLocks noChangeAspect="1"/>
          </p:cNvPicPr>
          <p:nvPr/>
        </p:nvPicPr>
        <p:blipFill>
          <a:blip r:embed="rId4"/>
          <a:stretch>
            <a:fillRect/>
          </a:stretch>
        </p:blipFill>
        <p:spPr>
          <a:xfrm>
            <a:off x="-4300" y="0"/>
            <a:ext cx="4923692" cy="6858000"/>
          </a:xfrm>
          <a:prstGeom prst="rect">
            <a:avLst/>
          </a:prstGeom>
        </p:spPr>
      </p:pic>
    </p:spTree>
    <p:extLst>
      <p:ext uri="{BB962C8B-B14F-4D97-AF65-F5344CB8AC3E}">
        <p14:creationId xmlns:p14="http://schemas.microsoft.com/office/powerpoint/2010/main" val="1650836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22F173-D0BB-88F0-BFAB-DD20BAC96612}"/>
              </a:ext>
            </a:extLst>
          </p:cNvPr>
          <p:cNvSpPr txBox="1"/>
          <p:nvPr/>
        </p:nvSpPr>
        <p:spPr>
          <a:xfrm>
            <a:off x="395432" y="1638332"/>
            <a:ext cx="2873669" cy="3939540"/>
          </a:xfrm>
          <a:prstGeom prst="rect">
            <a:avLst/>
          </a:prstGeom>
          <a:noFill/>
        </p:spPr>
        <p:txBody>
          <a:bodyPr wrap="square">
            <a:spAutoFit/>
          </a:bodyPr>
          <a:lstStyle/>
          <a:p>
            <a:r>
              <a:rPr lang="en-US" sz="2000" b="1" dirty="0">
                <a:effectLst/>
                <a:latin typeface="Open Sans Extrabold" panose="020B0606030504020204" pitchFamily="34" charset="0"/>
                <a:ea typeface="Open Sans Extrabold" panose="020B0606030504020204" pitchFamily="34" charset="0"/>
                <a:cs typeface="Open Sans Extrabold" panose="020B0606030504020204" pitchFamily="34" charset="0"/>
              </a:rPr>
              <a:t>PIONEERING</a:t>
            </a:r>
          </a:p>
          <a:p>
            <a:r>
              <a:rPr lang="en-US" sz="2000" b="1" dirty="0">
                <a:effectLst/>
                <a:latin typeface="Open Sans Extrabold" panose="020B0606030504020204" pitchFamily="34" charset="0"/>
                <a:ea typeface="Open Sans Extrabold" panose="020B0606030504020204" pitchFamily="34" charset="0"/>
                <a:cs typeface="Open Sans Extrabold" panose="020B0606030504020204" pitchFamily="34" charset="0"/>
              </a:rPr>
              <a:t>SINCE 1998</a:t>
            </a:r>
          </a:p>
          <a:p>
            <a:endParaRPr lang="en-US" sz="1400" b="1" dirty="0">
              <a:effectLst/>
              <a:latin typeface="Open Sans Extrabold" panose="020B0606030504020204" pitchFamily="34" charset="0"/>
              <a:ea typeface="Open Sans Extrabold" panose="020B0606030504020204" pitchFamily="34" charset="0"/>
              <a:cs typeface="Open Sans Extrabold" panose="020B0606030504020204" pitchFamily="34" charset="0"/>
            </a:endParaRPr>
          </a:p>
          <a:p>
            <a:r>
              <a:rPr lang="en-US" sz="1400" b="1" dirty="0">
                <a:effectLst/>
                <a:latin typeface="Open Sans Semibold" panose="020B0606030504020204" pitchFamily="34" charset="0"/>
                <a:ea typeface="Open Sans Semibold" panose="020B0606030504020204" pitchFamily="34" charset="0"/>
                <a:cs typeface="Open Sans Semibold" panose="020B0606030504020204" pitchFamily="34" charset="0"/>
              </a:rPr>
              <a:t>WHERE INNOVATION</a:t>
            </a:r>
          </a:p>
          <a:p>
            <a:r>
              <a:rPr lang="en-US" sz="1400" b="1" dirty="0">
                <a:effectLst/>
                <a:latin typeface="Open Sans Semibold" panose="020B0606030504020204" pitchFamily="34" charset="0"/>
                <a:ea typeface="Open Sans Semibold" panose="020B0606030504020204" pitchFamily="34" charset="0"/>
                <a:cs typeface="Open Sans Semibold" panose="020B0606030504020204" pitchFamily="34" charset="0"/>
              </a:rPr>
              <a:t>MEETS AGILITY</a:t>
            </a:r>
          </a:p>
          <a:p>
            <a:endParaRPr lang="en-US" sz="1400" b="1" dirty="0">
              <a:effectLst/>
              <a:latin typeface="Open Sans Semibold" panose="020B0606030504020204" pitchFamily="34" charset="0"/>
              <a:ea typeface="Open Sans Semibold" panose="020B0606030504020204" pitchFamily="34" charset="0"/>
              <a:cs typeface="Open Sans Semibold" panose="020B0606030504020204" pitchFamily="34" charset="0"/>
            </a:endParaRPr>
          </a:p>
          <a:p>
            <a:r>
              <a:rPr lang="en-US" sz="1400" dirty="0">
                <a:effectLst/>
                <a:latin typeface="Open Sans" panose="020B0606030504020204" pitchFamily="34" charset="0"/>
                <a:ea typeface="Open Sans" panose="020B0606030504020204" pitchFamily="34" charset="0"/>
                <a:cs typeface="Open Sans" panose="020B0606030504020204" pitchFamily="34" charset="0"/>
              </a:rPr>
              <a:t>OmniMetrix is the gold</a:t>
            </a:r>
          </a:p>
          <a:p>
            <a:r>
              <a:rPr lang="en-US" sz="1400" dirty="0">
                <a:effectLst/>
                <a:latin typeface="Open Sans" panose="020B0606030504020204" pitchFamily="34" charset="0"/>
                <a:ea typeface="Open Sans" panose="020B0606030504020204" pitchFamily="34" charset="0"/>
                <a:cs typeface="Open Sans" panose="020B0606030504020204" pitchFamily="34" charset="0"/>
              </a:rPr>
              <a:t>standard for monitoring &amp; control solutions. Tailored products with unmatched flexibility.</a:t>
            </a:r>
          </a:p>
          <a:p>
            <a:endParaRPr lang="en-US" sz="14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r>
              <a:rPr lang="en-US" sz="1400" b="1" i="1" dirty="0">
                <a:solidFill>
                  <a:srgbClr val="D52027"/>
                </a:solidFill>
                <a:effectLst/>
                <a:latin typeface="Open Sans Semibold" panose="020B0606030504020204" pitchFamily="34" charset="0"/>
                <a:ea typeface="Open Sans Semibold" panose="020B0606030504020204" pitchFamily="34" charset="0"/>
                <a:cs typeface="Open Sans Semibold" panose="020B0606030504020204" pitchFamily="34" charset="0"/>
              </a:rPr>
              <a:t>•</a:t>
            </a:r>
            <a:r>
              <a:rPr lang="en-US" sz="1400" b="1" i="1" dirty="0">
                <a:solidFill>
                  <a:schemeClr val="bg1"/>
                </a:solidFill>
                <a:effectLst/>
                <a:latin typeface="Open Sans Semibold" panose="020B0606030504020204" pitchFamily="34" charset="0"/>
                <a:ea typeface="Open Sans Semibold" panose="020B0606030504020204" pitchFamily="34" charset="0"/>
                <a:cs typeface="Open Sans Semibold" panose="020B0606030504020204" pitchFamily="34" charset="0"/>
              </a:rPr>
              <a:t> </a:t>
            </a:r>
            <a:r>
              <a:rPr lang="en-US" sz="1400" b="1" i="1" dirty="0">
                <a:effectLst/>
                <a:latin typeface="Open Sans Semibold" panose="020B0606030504020204" pitchFamily="34" charset="0"/>
                <a:ea typeface="Open Sans Semibold" panose="020B0606030504020204" pitchFamily="34" charset="0"/>
                <a:cs typeface="Open Sans Semibold" panose="020B0606030504020204" pitchFamily="34" charset="0"/>
              </a:rPr>
              <a:t>Trailblazing technology</a:t>
            </a:r>
          </a:p>
          <a:p>
            <a:r>
              <a:rPr lang="en-US" sz="1400" b="1" i="1" dirty="0">
                <a:solidFill>
                  <a:srgbClr val="D52027"/>
                </a:solidFill>
                <a:effectLst/>
                <a:latin typeface="Open Sans Semibold" panose="020B0606030504020204" pitchFamily="34" charset="0"/>
                <a:ea typeface="Open Sans Semibold" panose="020B0606030504020204" pitchFamily="34" charset="0"/>
                <a:cs typeface="Open Sans Semibold" panose="020B0606030504020204" pitchFamily="34" charset="0"/>
              </a:rPr>
              <a:t>• </a:t>
            </a:r>
            <a:r>
              <a:rPr lang="en-US" sz="1400" b="1" i="1" dirty="0">
                <a:effectLst/>
                <a:latin typeface="Open Sans Semibold" panose="020B0606030504020204" pitchFamily="34" charset="0"/>
                <a:ea typeface="Open Sans Semibold" panose="020B0606030504020204" pitchFamily="34" charset="0"/>
                <a:cs typeface="Open Sans Semibold" panose="020B0606030504020204" pitchFamily="34" charset="0"/>
              </a:rPr>
              <a:t>Forward thinking leadership</a:t>
            </a:r>
          </a:p>
          <a:p>
            <a:r>
              <a:rPr lang="en-US" sz="1400" b="1" i="1" dirty="0">
                <a:solidFill>
                  <a:srgbClr val="D52027"/>
                </a:solidFill>
                <a:effectLst/>
                <a:latin typeface="Open Sans Semibold" panose="020B0606030504020204" pitchFamily="34" charset="0"/>
                <a:ea typeface="Open Sans Semibold" panose="020B0606030504020204" pitchFamily="34" charset="0"/>
                <a:cs typeface="Open Sans Semibold" panose="020B0606030504020204" pitchFamily="34" charset="0"/>
              </a:rPr>
              <a:t>•</a:t>
            </a:r>
            <a:r>
              <a:rPr lang="en-US" sz="1400" b="1" i="1" dirty="0">
                <a:solidFill>
                  <a:schemeClr val="bg1"/>
                </a:solidFill>
                <a:effectLst/>
                <a:latin typeface="Open Sans Semibold" panose="020B0606030504020204" pitchFamily="34" charset="0"/>
                <a:ea typeface="Open Sans Semibold" panose="020B0606030504020204" pitchFamily="34" charset="0"/>
                <a:cs typeface="Open Sans Semibold" panose="020B0606030504020204" pitchFamily="34" charset="0"/>
              </a:rPr>
              <a:t> </a:t>
            </a:r>
            <a:r>
              <a:rPr lang="en-US" sz="1400" b="1" i="1" dirty="0">
                <a:effectLst/>
                <a:latin typeface="Open Sans Semibold" panose="020B0606030504020204" pitchFamily="34" charset="0"/>
                <a:ea typeface="Open Sans Semibold" panose="020B0606030504020204" pitchFamily="34" charset="0"/>
                <a:cs typeface="Open Sans Semibold" panose="020B0606030504020204" pitchFamily="34" charset="0"/>
              </a:rPr>
              <a:t>Big enough to handle any job</a:t>
            </a:r>
          </a:p>
          <a:p>
            <a:r>
              <a:rPr lang="en-US" sz="1400" b="1" i="1" dirty="0">
                <a:effectLst/>
                <a:latin typeface="Open Sans Semibold" panose="020B0606030504020204" pitchFamily="34" charset="0"/>
                <a:ea typeface="Open Sans Semibold" panose="020B0606030504020204" pitchFamily="34" charset="0"/>
                <a:cs typeface="Open Sans Semibold" panose="020B0606030504020204" pitchFamily="34" charset="0"/>
              </a:rPr>
              <a:t>but small enough to remain nimble</a:t>
            </a:r>
          </a:p>
        </p:txBody>
      </p:sp>
      <p:sp>
        <p:nvSpPr>
          <p:cNvPr id="3" name="TextBox 2">
            <a:extLst>
              <a:ext uri="{FF2B5EF4-FFF2-40B4-BE49-F238E27FC236}">
                <a16:creationId xmlns:a16="http://schemas.microsoft.com/office/drawing/2014/main" id="{8284B626-FCA1-328A-D994-6A3FF9A2A0A3}"/>
              </a:ext>
            </a:extLst>
          </p:cNvPr>
          <p:cNvSpPr txBox="1"/>
          <p:nvPr/>
        </p:nvSpPr>
        <p:spPr>
          <a:xfrm>
            <a:off x="3734315" y="1638332"/>
            <a:ext cx="2873669" cy="3939540"/>
          </a:xfrm>
          <a:prstGeom prst="rect">
            <a:avLst/>
          </a:prstGeom>
          <a:noFill/>
        </p:spPr>
        <p:txBody>
          <a:bodyPr wrap="square">
            <a:spAutoFit/>
          </a:bodyPr>
          <a:lstStyle/>
          <a:p>
            <a:r>
              <a:rPr lang="en-US" sz="2000" b="1" dirty="0">
                <a:effectLst/>
                <a:latin typeface="Open Sans Extrabold" panose="020B0606030504020204" pitchFamily="34" charset="0"/>
                <a:ea typeface="Open Sans Extrabold" panose="020B0606030504020204" pitchFamily="34" charset="0"/>
                <a:cs typeface="Open Sans Extrabold" panose="020B0606030504020204" pitchFamily="34" charset="0"/>
              </a:rPr>
              <a:t>UNMATCHED</a:t>
            </a:r>
          </a:p>
          <a:p>
            <a:r>
              <a:rPr lang="en-US" sz="2000" b="1" dirty="0">
                <a:latin typeface="Open Sans Extrabold" panose="020B0606030504020204" pitchFamily="34" charset="0"/>
                <a:ea typeface="Open Sans Extrabold" panose="020B0606030504020204" pitchFamily="34" charset="0"/>
                <a:cs typeface="Open Sans Extrabold" panose="020B0606030504020204" pitchFamily="34" charset="0"/>
              </a:rPr>
              <a:t>SUPPORT</a:t>
            </a:r>
            <a:endParaRPr lang="en-US" sz="2000" b="1" dirty="0">
              <a:effectLst/>
              <a:latin typeface="Open Sans Extrabold" panose="020B0606030504020204" pitchFamily="34" charset="0"/>
              <a:ea typeface="Open Sans Extrabold" panose="020B0606030504020204" pitchFamily="34" charset="0"/>
              <a:cs typeface="Open Sans Extrabold" panose="020B0606030504020204" pitchFamily="34" charset="0"/>
            </a:endParaRPr>
          </a:p>
          <a:p>
            <a:endParaRPr lang="en-US" sz="1400" b="1" dirty="0">
              <a:solidFill>
                <a:schemeClr val="bg1"/>
              </a:solidFill>
              <a:effectLst/>
              <a:latin typeface="Open Sans Extrabold" panose="020B0606030504020204" pitchFamily="34" charset="0"/>
              <a:ea typeface="Open Sans Extrabold" panose="020B0606030504020204" pitchFamily="34" charset="0"/>
              <a:cs typeface="Open Sans Extrabold" panose="020B0606030504020204" pitchFamily="34" charset="0"/>
            </a:endParaRPr>
          </a:p>
          <a:p>
            <a:r>
              <a:rPr lang="en-US" sz="1400" b="1" dirty="0">
                <a:effectLst/>
                <a:latin typeface="Open Sans Semibold" panose="020B0606030504020204" pitchFamily="34" charset="0"/>
                <a:ea typeface="Open Sans Semibold" panose="020B0606030504020204" pitchFamily="34" charset="0"/>
                <a:cs typeface="Open Sans Semibold" panose="020B0606030504020204" pitchFamily="34" charset="0"/>
              </a:rPr>
              <a:t>FLEXIBLE, SCALABLE</a:t>
            </a:r>
          </a:p>
          <a:p>
            <a:r>
              <a:rPr lang="en-US" sz="1400" b="1" dirty="0">
                <a:effectLst/>
                <a:latin typeface="Open Sans Semibold" panose="020B0606030504020204" pitchFamily="34" charset="0"/>
                <a:ea typeface="Open Sans Semibold" panose="020B0606030504020204" pitchFamily="34" charset="0"/>
                <a:cs typeface="Open Sans Semibold" panose="020B0606030504020204" pitchFamily="34" charset="0"/>
              </a:rPr>
              <a:t>TAILORED SUPPORT</a:t>
            </a:r>
          </a:p>
          <a:p>
            <a:endParaRPr lang="en-US" sz="1400" b="1" dirty="0">
              <a:solidFill>
                <a:schemeClr val="bg1"/>
              </a:solidFill>
              <a:effectLst/>
              <a:latin typeface="Open Sans Semibold" panose="020B0606030504020204" pitchFamily="34" charset="0"/>
              <a:ea typeface="Open Sans Semibold" panose="020B0606030504020204" pitchFamily="34" charset="0"/>
              <a:cs typeface="Open Sans Semibold" panose="020B0606030504020204" pitchFamily="34" charset="0"/>
            </a:endParaRPr>
          </a:p>
          <a:p>
            <a:r>
              <a:rPr lang="en-US" sz="1400" dirty="0">
                <a:effectLst/>
                <a:latin typeface="Open Sans" panose="020B0606030504020204" pitchFamily="34" charset="0"/>
                <a:ea typeface="Open Sans" panose="020B0606030504020204" pitchFamily="34" charset="0"/>
                <a:cs typeface="Open Sans" panose="020B0606030504020204" pitchFamily="34" charset="0"/>
              </a:rPr>
              <a:t>OmniMetrix is committed to</a:t>
            </a:r>
          </a:p>
          <a:p>
            <a:r>
              <a:rPr lang="en-US" sz="1400" dirty="0">
                <a:effectLst/>
                <a:latin typeface="Open Sans" panose="020B0606030504020204" pitchFamily="34" charset="0"/>
                <a:ea typeface="Open Sans" panose="020B0606030504020204" pitchFamily="34" charset="0"/>
                <a:cs typeface="Open Sans" panose="020B0606030504020204" pitchFamily="34" charset="0"/>
              </a:rPr>
              <a:t>providing expert</a:t>
            </a:r>
            <a:r>
              <a:rPr lang="en-US" sz="1400" dirty="0">
                <a:latin typeface="Open Sans" panose="020B0606030504020204" pitchFamily="34" charset="0"/>
                <a:ea typeface="Open Sans" panose="020B0606030504020204" pitchFamily="34" charset="0"/>
                <a:cs typeface="Open Sans" panose="020B0606030504020204" pitchFamily="34" charset="0"/>
              </a:rPr>
              <a:t> </a:t>
            </a:r>
            <a:r>
              <a:rPr lang="en-US" sz="1400" dirty="0">
                <a:effectLst/>
                <a:latin typeface="Open Sans" panose="020B0606030504020204" pitchFamily="34" charset="0"/>
                <a:ea typeface="Open Sans" panose="020B0606030504020204" pitchFamily="34" charset="0"/>
                <a:cs typeface="Open Sans" panose="020B0606030504020204" pitchFamily="34" charset="0"/>
              </a:rPr>
              <a:t>assistance during your entire ownership cycle. Our main focus: ensure this highest level of </a:t>
            </a:r>
            <a:r>
              <a:rPr lang="en-US" sz="1400">
                <a:effectLst/>
                <a:latin typeface="Open Sans" panose="020B0606030504020204" pitchFamily="34" charset="0"/>
                <a:ea typeface="Open Sans" panose="020B0606030504020204" pitchFamily="34" charset="0"/>
                <a:cs typeface="Open Sans" panose="020B0606030504020204" pitchFamily="34" charset="0"/>
              </a:rPr>
              <a:t>unmatched support.</a:t>
            </a: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p>
            <a:endParaRPr lang="en-US" sz="14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r>
              <a:rPr lang="en-US" sz="1400" b="1" dirty="0">
                <a:solidFill>
                  <a:srgbClr val="D52027"/>
                </a:solidFill>
                <a:effectLst/>
                <a:latin typeface="Open Sans Semibold" panose="020B0606030504020204" pitchFamily="34" charset="0"/>
                <a:ea typeface="Open Sans Semibold" panose="020B0606030504020204" pitchFamily="34" charset="0"/>
                <a:cs typeface="Open Sans Semibold" panose="020B0606030504020204" pitchFamily="34" charset="0"/>
              </a:rPr>
              <a:t>•</a:t>
            </a:r>
            <a:r>
              <a:rPr lang="en-US" sz="1400" b="1" dirty="0">
                <a:solidFill>
                  <a:schemeClr val="bg1"/>
                </a:solidFill>
                <a:effectLst/>
                <a:latin typeface="Open Sans Semibold" panose="020B0606030504020204" pitchFamily="34" charset="0"/>
                <a:ea typeface="Open Sans Semibold" panose="020B0606030504020204" pitchFamily="34" charset="0"/>
                <a:cs typeface="Open Sans Semibold" panose="020B0606030504020204" pitchFamily="34" charset="0"/>
              </a:rPr>
              <a:t> </a:t>
            </a:r>
            <a:r>
              <a:rPr lang="en-US" sz="1400" b="1" i="1" dirty="0">
                <a:effectLst/>
                <a:latin typeface="Open Sans Semibold" panose="020B0606030504020204" pitchFamily="34" charset="0"/>
                <a:ea typeface="Open Sans Semibold" panose="020B0606030504020204" pitchFamily="34" charset="0"/>
                <a:cs typeface="Open Sans Semibold" panose="020B0606030504020204" pitchFamily="34" charset="0"/>
              </a:rPr>
              <a:t>Comprehensive communication</a:t>
            </a:r>
          </a:p>
          <a:p>
            <a:r>
              <a:rPr lang="en-US" sz="1400" b="1" i="1" dirty="0">
                <a:solidFill>
                  <a:srgbClr val="D52027"/>
                </a:solidFill>
                <a:effectLst/>
                <a:latin typeface="Open Sans Semibold" panose="020B0606030504020204" pitchFamily="34" charset="0"/>
                <a:ea typeface="Open Sans Semibold" panose="020B0606030504020204" pitchFamily="34" charset="0"/>
                <a:cs typeface="Open Sans Semibold" panose="020B0606030504020204" pitchFamily="34" charset="0"/>
              </a:rPr>
              <a:t>• </a:t>
            </a:r>
            <a:r>
              <a:rPr lang="en-US" sz="1400" b="1" i="1" dirty="0">
                <a:effectLst/>
                <a:latin typeface="Open Sans Semibold" panose="020B0606030504020204" pitchFamily="34" charset="0"/>
                <a:ea typeface="Open Sans Semibold" panose="020B0606030504020204" pitchFamily="34" charset="0"/>
                <a:cs typeface="Open Sans Semibold" panose="020B0606030504020204" pitchFamily="34" charset="0"/>
              </a:rPr>
              <a:t>Adaptive support structure</a:t>
            </a:r>
          </a:p>
          <a:p>
            <a:r>
              <a:rPr lang="en-US" sz="1400" b="1" i="1" dirty="0">
                <a:solidFill>
                  <a:srgbClr val="D52027"/>
                </a:solidFill>
                <a:effectLst/>
                <a:latin typeface="Open Sans Semibold" panose="020B0606030504020204" pitchFamily="34" charset="0"/>
                <a:ea typeface="Open Sans Semibold" panose="020B0606030504020204" pitchFamily="34" charset="0"/>
                <a:cs typeface="Open Sans Semibold" panose="020B0606030504020204" pitchFamily="34" charset="0"/>
              </a:rPr>
              <a:t>•</a:t>
            </a:r>
            <a:r>
              <a:rPr lang="en-US" sz="1400" b="1" i="1" dirty="0">
                <a:solidFill>
                  <a:schemeClr val="bg1"/>
                </a:solidFill>
                <a:effectLst/>
                <a:latin typeface="Open Sans Semibold" panose="020B0606030504020204" pitchFamily="34" charset="0"/>
                <a:ea typeface="Open Sans Semibold" panose="020B0606030504020204" pitchFamily="34" charset="0"/>
                <a:cs typeface="Open Sans Semibold" panose="020B0606030504020204" pitchFamily="34" charset="0"/>
              </a:rPr>
              <a:t> </a:t>
            </a:r>
            <a:r>
              <a:rPr lang="en-US" sz="1400" b="1" i="1" dirty="0">
                <a:effectLst/>
                <a:latin typeface="Open Sans Semibold" panose="020B0606030504020204" pitchFamily="34" charset="0"/>
                <a:ea typeface="Open Sans Semibold" panose="020B0606030504020204" pitchFamily="34" charset="0"/>
                <a:cs typeface="Open Sans Semibold" panose="020B0606030504020204" pitchFamily="34" charset="0"/>
              </a:rPr>
              <a:t>Experienced &amp; versatile </a:t>
            </a:r>
          </a:p>
          <a:p>
            <a:r>
              <a:rPr lang="en-US" sz="1400" b="1" i="1" dirty="0">
                <a:effectLst/>
                <a:latin typeface="Open Sans Semibold" panose="020B0606030504020204" pitchFamily="34" charset="0"/>
                <a:ea typeface="Open Sans Semibold" panose="020B0606030504020204" pitchFamily="34" charset="0"/>
                <a:cs typeface="Open Sans Semibold" panose="020B0606030504020204" pitchFamily="34" charset="0"/>
              </a:rPr>
              <a:t>US-based</a:t>
            </a:r>
            <a:r>
              <a:rPr lang="en-US" sz="1400" b="1" i="1" dirty="0">
                <a:latin typeface="Open Sans Semibold" panose="020B0606030504020204" pitchFamily="34" charset="0"/>
                <a:ea typeface="Open Sans Semibold" panose="020B0606030504020204" pitchFamily="34" charset="0"/>
                <a:cs typeface="Open Sans Semibold" panose="020B0606030504020204" pitchFamily="34" charset="0"/>
              </a:rPr>
              <a:t> </a:t>
            </a:r>
            <a:r>
              <a:rPr lang="en-US" sz="1400" b="1" i="1" dirty="0">
                <a:effectLst/>
                <a:latin typeface="Open Sans Semibold" panose="020B0606030504020204" pitchFamily="34" charset="0"/>
                <a:ea typeface="Open Sans Semibold" panose="020B0606030504020204" pitchFamily="34" charset="0"/>
                <a:cs typeface="Open Sans Semibold" panose="020B0606030504020204" pitchFamily="34" charset="0"/>
              </a:rPr>
              <a:t>support model</a:t>
            </a:r>
          </a:p>
        </p:txBody>
      </p:sp>
      <p:pic>
        <p:nvPicPr>
          <p:cNvPr id="5" name="Picture 4" descr="A white box with a solar panel on it&#10;&#10;Description automatically generated">
            <a:extLst>
              <a:ext uri="{FF2B5EF4-FFF2-40B4-BE49-F238E27FC236}">
                <a16:creationId xmlns:a16="http://schemas.microsoft.com/office/drawing/2014/main" id="{61F9576F-5464-4C8D-5CE7-5A9B2BC24E98}"/>
              </a:ext>
            </a:extLst>
          </p:cNvPr>
          <p:cNvPicPr>
            <a:picLocks noChangeAspect="1"/>
          </p:cNvPicPr>
          <p:nvPr/>
        </p:nvPicPr>
        <p:blipFill>
          <a:blip r:embed="rId3"/>
          <a:stretch>
            <a:fillRect/>
          </a:stretch>
        </p:blipFill>
        <p:spPr>
          <a:xfrm>
            <a:off x="7269930" y="0"/>
            <a:ext cx="4922070" cy="6858000"/>
          </a:xfrm>
          <a:prstGeom prst="rect">
            <a:avLst/>
          </a:prstGeom>
        </p:spPr>
      </p:pic>
      <p:sp>
        <p:nvSpPr>
          <p:cNvPr id="10" name="object 6">
            <a:extLst>
              <a:ext uri="{FF2B5EF4-FFF2-40B4-BE49-F238E27FC236}">
                <a16:creationId xmlns:a16="http://schemas.microsoft.com/office/drawing/2014/main" id="{E7E8A4E3-7C6D-EAB7-8053-81CC89CAE1BA}"/>
              </a:ext>
            </a:extLst>
          </p:cNvPr>
          <p:cNvSpPr/>
          <p:nvPr/>
        </p:nvSpPr>
        <p:spPr>
          <a:xfrm>
            <a:off x="-1" y="437558"/>
            <a:ext cx="4922070" cy="675480"/>
          </a:xfrm>
          <a:custGeom>
            <a:avLst/>
            <a:gdLst/>
            <a:ahLst/>
            <a:cxnLst/>
            <a:rect l="l" t="t" r="r" b="b"/>
            <a:pathLst>
              <a:path w="4266565" h="1675764">
                <a:moveTo>
                  <a:pt x="4266058" y="0"/>
                </a:moveTo>
                <a:lnTo>
                  <a:pt x="0" y="0"/>
                </a:lnTo>
                <a:lnTo>
                  <a:pt x="0" y="1675341"/>
                </a:lnTo>
                <a:lnTo>
                  <a:pt x="4266058" y="1675341"/>
                </a:lnTo>
                <a:lnTo>
                  <a:pt x="4266058" y="0"/>
                </a:lnTo>
                <a:close/>
              </a:path>
            </a:pathLst>
          </a:custGeom>
          <a:solidFill>
            <a:srgbClr val="000000"/>
          </a:solidFill>
        </p:spPr>
        <p:txBody>
          <a:bodyPr wrap="square" lIns="0" tIns="0" rIns="0" bIns="0" rtlCol="0"/>
          <a:lstStyle/>
          <a:p>
            <a:endParaRPr/>
          </a:p>
        </p:txBody>
      </p:sp>
      <p:sp>
        <p:nvSpPr>
          <p:cNvPr id="11" name="Text 0">
            <a:extLst>
              <a:ext uri="{FF2B5EF4-FFF2-40B4-BE49-F238E27FC236}">
                <a16:creationId xmlns:a16="http://schemas.microsoft.com/office/drawing/2014/main" id="{004E705E-4AD2-1810-1676-F1113E3E55B8}"/>
              </a:ext>
            </a:extLst>
          </p:cNvPr>
          <p:cNvSpPr/>
          <p:nvPr/>
        </p:nvSpPr>
        <p:spPr>
          <a:xfrm>
            <a:off x="1" y="548708"/>
            <a:ext cx="4818184" cy="516632"/>
          </a:xfrm>
          <a:prstGeom prst="rect">
            <a:avLst/>
          </a:prstGeom>
          <a:noFill/>
          <a:ln/>
        </p:spPr>
        <p:txBody>
          <a:bodyPr wrap="none" lIns="0" tIns="0" rIns="0" bIns="0" rtlCol="0" anchor="t"/>
          <a:lstStyle/>
          <a:p>
            <a:pPr algn="ctr">
              <a:lnSpc>
                <a:spcPts val="4042"/>
              </a:lnSpc>
            </a:pPr>
            <a:r>
              <a:rPr lang="en-US" sz="3200" b="1" i="1" dirty="0">
                <a:latin typeface="Open Sans" panose="020B0606030504020204" pitchFamily="34" charset="0"/>
                <a:ea typeface="Open Sans" panose="020B0606030504020204" pitchFamily="34" charset="0"/>
                <a:cs typeface="Open Sans" panose="020B0606030504020204" pitchFamily="34" charset="0"/>
              </a:rPr>
              <a:t>WHY OMNIMETRIX?</a:t>
            </a:r>
          </a:p>
        </p:txBody>
      </p:sp>
    </p:spTree>
    <p:extLst>
      <p:ext uri="{BB962C8B-B14F-4D97-AF65-F5344CB8AC3E}">
        <p14:creationId xmlns:p14="http://schemas.microsoft.com/office/powerpoint/2010/main" val="3760302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6">
            <a:extLst>
              <a:ext uri="{FF2B5EF4-FFF2-40B4-BE49-F238E27FC236}">
                <a16:creationId xmlns:a16="http://schemas.microsoft.com/office/drawing/2014/main" id="{94CFE991-7106-00A8-9B38-449F080015C3}"/>
              </a:ext>
            </a:extLst>
          </p:cNvPr>
          <p:cNvSpPr/>
          <p:nvPr/>
        </p:nvSpPr>
        <p:spPr>
          <a:xfrm>
            <a:off x="6437453" y="3797721"/>
            <a:ext cx="4467827" cy="740780"/>
          </a:xfrm>
          <a:custGeom>
            <a:avLst/>
            <a:gdLst/>
            <a:ahLst/>
            <a:cxnLst/>
            <a:rect l="l" t="t" r="r" b="b"/>
            <a:pathLst>
              <a:path w="7539355" h="1047115">
                <a:moveTo>
                  <a:pt x="7539037" y="0"/>
                </a:moveTo>
                <a:lnTo>
                  <a:pt x="0" y="0"/>
                </a:lnTo>
                <a:lnTo>
                  <a:pt x="0" y="1047088"/>
                </a:lnTo>
                <a:lnTo>
                  <a:pt x="7539037" y="1047088"/>
                </a:lnTo>
                <a:lnTo>
                  <a:pt x="7539037" y="0"/>
                </a:lnTo>
                <a:close/>
              </a:path>
            </a:pathLst>
          </a:custGeom>
          <a:solidFill>
            <a:srgbClr val="D6D5D5"/>
          </a:solidFill>
        </p:spPr>
        <p:txBody>
          <a:bodyPr wrap="square" lIns="0" tIns="0" rIns="0" bIns="0" rtlCol="0"/>
          <a:lstStyle/>
          <a:p>
            <a:endParaRPr/>
          </a:p>
        </p:txBody>
      </p:sp>
      <p:sp>
        <p:nvSpPr>
          <p:cNvPr id="39" name="TextBox 38">
            <a:extLst>
              <a:ext uri="{FF2B5EF4-FFF2-40B4-BE49-F238E27FC236}">
                <a16:creationId xmlns:a16="http://schemas.microsoft.com/office/drawing/2014/main" id="{E6D95799-657C-4509-A1EE-61BA345D91D0}"/>
              </a:ext>
            </a:extLst>
          </p:cNvPr>
          <p:cNvSpPr txBox="1"/>
          <p:nvPr/>
        </p:nvSpPr>
        <p:spPr>
          <a:xfrm>
            <a:off x="6825871" y="3984392"/>
            <a:ext cx="4062713" cy="523220"/>
          </a:xfrm>
          <a:prstGeom prst="rect">
            <a:avLst/>
          </a:prstGeom>
          <a:noFill/>
        </p:spPr>
        <p:txBody>
          <a:bodyPr wrap="square">
            <a:spAutoFit/>
          </a:bodyPr>
          <a:lstStyle/>
          <a:p>
            <a:r>
              <a:rPr lang="en-US"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Increased costs on company assets &amp; vehicles</a:t>
            </a:r>
            <a:endParaRPr lang="en-US" sz="140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r>
              <a:rPr lang="en-US"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endParaRPr lang="en-US" sz="140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38A22B49-CC13-8A8B-2954-C298BF41603B}"/>
              </a:ext>
            </a:extLst>
          </p:cNvPr>
          <p:cNvSpPr txBox="1"/>
          <p:nvPr/>
        </p:nvSpPr>
        <p:spPr>
          <a:xfrm>
            <a:off x="420450" y="1614855"/>
            <a:ext cx="11304704" cy="1200329"/>
          </a:xfrm>
          <a:prstGeom prst="rect">
            <a:avLst/>
          </a:prstGeom>
          <a:noFill/>
        </p:spPr>
        <p:txBody>
          <a:bodyPr wrap="square">
            <a:spAutoFit/>
          </a:bodyPr>
          <a:lstStyle/>
          <a:p>
            <a:pPr algn="ctr"/>
            <a:r>
              <a:rPr lang="en-US" i="1" dirty="0">
                <a:latin typeface="Open Sans" panose="020B0606030504020204" pitchFamily="34" charset="0"/>
                <a:ea typeface="Open Sans" panose="020B0606030504020204" pitchFamily="34" charset="0"/>
                <a:cs typeface="Open Sans" panose="020B0606030504020204" pitchFamily="34" charset="0"/>
              </a:rPr>
              <a:t>You may need AC mitigation disconnected for a survey, but you don’t always have days—or even weeks—to coordinate field crews, schedules and site access. Traditional manual disconnects introduce delays that can stall critical work and create operational bottlenecks. Beyond the time constraints, several additional risk factors come into play, including:</a:t>
            </a:r>
          </a:p>
        </p:txBody>
      </p:sp>
      <p:sp>
        <p:nvSpPr>
          <p:cNvPr id="7" name="object 6">
            <a:extLst>
              <a:ext uri="{FF2B5EF4-FFF2-40B4-BE49-F238E27FC236}">
                <a16:creationId xmlns:a16="http://schemas.microsoft.com/office/drawing/2014/main" id="{B1BA4B01-560B-5379-1D84-667945450F95}"/>
              </a:ext>
            </a:extLst>
          </p:cNvPr>
          <p:cNvSpPr/>
          <p:nvPr/>
        </p:nvSpPr>
        <p:spPr>
          <a:xfrm>
            <a:off x="1388963" y="3280697"/>
            <a:ext cx="4467827" cy="740780"/>
          </a:xfrm>
          <a:custGeom>
            <a:avLst/>
            <a:gdLst/>
            <a:ahLst/>
            <a:cxnLst/>
            <a:rect l="l" t="t" r="r" b="b"/>
            <a:pathLst>
              <a:path w="7539355" h="1047115">
                <a:moveTo>
                  <a:pt x="7539037" y="0"/>
                </a:moveTo>
                <a:lnTo>
                  <a:pt x="0" y="0"/>
                </a:lnTo>
                <a:lnTo>
                  <a:pt x="0" y="1047088"/>
                </a:lnTo>
                <a:lnTo>
                  <a:pt x="7539037" y="1047088"/>
                </a:lnTo>
                <a:lnTo>
                  <a:pt x="7539037" y="0"/>
                </a:lnTo>
                <a:close/>
              </a:path>
            </a:pathLst>
          </a:custGeom>
          <a:solidFill>
            <a:srgbClr val="D6D5D5"/>
          </a:solidFill>
        </p:spPr>
        <p:txBody>
          <a:bodyPr wrap="square" lIns="0" tIns="0" rIns="0" bIns="0" rtlCol="0"/>
          <a:lstStyle/>
          <a:p>
            <a:endParaRPr/>
          </a:p>
        </p:txBody>
      </p:sp>
      <p:sp>
        <p:nvSpPr>
          <p:cNvPr id="8" name="object 6">
            <a:extLst>
              <a:ext uri="{FF2B5EF4-FFF2-40B4-BE49-F238E27FC236}">
                <a16:creationId xmlns:a16="http://schemas.microsoft.com/office/drawing/2014/main" id="{8A419675-9E76-34AC-A226-7F2BE9B54E96}"/>
              </a:ext>
            </a:extLst>
          </p:cNvPr>
          <p:cNvSpPr/>
          <p:nvPr/>
        </p:nvSpPr>
        <p:spPr>
          <a:xfrm>
            <a:off x="1388963" y="4314355"/>
            <a:ext cx="4467827" cy="740780"/>
          </a:xfrm>
          <a:custGeom>
            <a:avLst/>
            <a:gdLst/>
            <a:ahLst/>
            <a:cxnLst/>
            <a:rect l="l" t="t" r="r" b="b"/>
            <a:pathLst>
              <a:path w="7539355" h="1047115">
                <a:moveTo>
                  <a:pt x="7539037" y="0"/>
                </a:moveTo>
                <a:lnTo>
                  <a:pt x="0" y="0"/>
                </a:lnTo>
                <a:lnTo>
                  <a:pt x="0" y="1047088"/>
                </a:lnTo>
                <a:lnTo>
                  <a:pt x="7539037" y="1047088"/>
                </a:lnTo>
                <a:lnTo>
                  <a:pt x="7539037" y="0"/>
                </a:lnTo>
                <a:close/>
              </a:path>
            </a:pathLst>
          </a:custGeom>
          <a:solidFill>
            <a:srgbClr val="D6D5D5"/>
          </a:solidFill>
        </p:spPr>
        <p:txBody>
          <a:bodyPr wrap="square" lIns="0" tIns="0" rIns="0" bIns="0" rtlCol="0"/>
          <a:lstStyle/>
          <a:p>
            <a:endParaRPr/>
          </a:p>
        </p:txBody>
      </p:sp>
      <p:sp>
        <p:nvSpPr>
          <p:cNvPr id="9" name="object 6">
            <a:extLst>
              <a:ext uri="{FF2B5EF4-FFF2-40B4-BE49-F238E27FC236}">
                <a16:creationId xmlns:a16="http://schemas.microsoft.com/office/drawing/2014/main" id="{82EF1DFD-10F0-8FDC-2955-C50CC80C2C63}"/>
              </a:ext>
            </a:extLst>
          </p:cNvPr>
          <p:cNvSpPr/>
          <p:nvPr/>
        </p:nvSpPr>
        <p:spPr>
          <a:xfrm>
            <a:off x="6437453" y="4830167"/>
            <a:ext cx="4467827" cy="740780"/>
          </a:xfrm>
          <a:custGeom>
            <a:avLst/>
            <a:gdLst/>
            <a:ahLst/>
            <a:cxnLst/>
            <a:rect l="l" t="t" r="r" b="b"/>
            <a:pathLst>
              <a:path w="7539355" h="1047115">
                <a:moveTo>
                  <a:pt x="7539037" y="0"/>
                </a:moveTo>
                <a:lnTo>
                  <a:pt x="0" y="0"/>
                </a:lnTo>
                <a:lnTo>
                  <a:pt x="0" y="1047088"/>
                </a:lnTo>
                <a:lnTo>
                  <a:pt x="7539037" y="1047088"/>
                </a:lnTo>
                <a:lnTo>
                  <a:pt x="7539037" y="0"/>
                </a:lnTo>
                <a:close/>
              </a:path>
            </a:pathLst>
          </a:custGeom>
          <a:solidFill>
            <a:srgbClr val="D6D5D5"/>
          </a:solidFill>
        </p:spPr>
        <p:txBody>
          <a:bodyPr wrap="square" lIns="0" tIns="0" rIns="0" bIns="0" rtlCol="0"/>
          <a:lstStyle/>
          <a:p>
            <a:endParaRPr/>
          </a:p>
        </p:txBody>
      </p:sp>
      <p:sp>
        <p:nvSpPr>
          <p:cNvPr id="10" name="Oval 9">
            <a:extLst>
              <a:ext uri="{FF2B5EF4-FFF2-40B4-BE49-F238E27FC236}">
                <a16:creationId xmlns:a16="http://schemas.microsoft.com/office/drawing/2014/main" id="{F855DFBE-415C-E832-4BEC-164BC0B4CAA7}"/>
              </a:ext>
            </a:extLst>
          </p:cNvPr>
          <p:cNvSpPr/>
          <p:nvPr/>
        </p:nvSpPr>
        <p:spPr>
          <a:xfrm>
            <a:off x="1018573" y="3275626"/>
            <a:ext cx="740780" cy="740780"/>
          </a:xfrm>
          <a:prstGeom prst="ellipse">
            <a:avLst/>
          </a:prstGeom>
          <a:solidFill>
            <a:srgbClr val="D52027"/>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F5440E3-B142-F351-08B9-2161169C68DC}"/>
              </a:ext>
            </a:extLst>
          </p:cNvPr>
          <p:cNvSpPr/>
          <p:nvPr/>
        </p:nvSpPr>
        <p:spPr>
          <a:xfrm>
            <a:off x="6071767" y="3791438"/>
            <a:ext cx="740780" cy="740780"/>
          </a:xfrm>
          <a:prstGeom prst="ellipse">
            <a:avLst/>
          </a:prstGeom>
          <a:solidFill>
            <a:srgbClr val="D52027"/>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5E25E55-0BA0-D8B0-7C1D-BEA503722F25}"/>
              </a:ext>
            </a:extLst>
          </p:cNvPr>
          <p:cNvSpPr/>
          <p:nvPr/>
        </p:nvSpPr>
        <p:spPr>
          <a:xfrm>
            <a:off x="1018573" y="4314185"/>
            <a:ext cx="740780" cy="740780"/>
          </a:xfrm>
          <a:prstGeom prst="ellipse">
            <a:avLst/>
          </a:prstGeom>
          <a:solidFill>
            <a:srgbClr val="D52027"/>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6C1E083-BCFA-D392-6040-5DEE4C759EC1}"/>
              </a:ext>
            </a:extLst>
          </p:cNvPr>
          <p:cNvSpPr/>
          <p:nvPr/>
        </p:nvSpPr>
        <p:spPr>
          <a:xfrm>
            <a:off x="6071767" y="4829997"/>
            <a:ext cx="740780" cy="740780"/>
          </a:xfrm>
          <a:prstGeom prst="ellipse">
            <a:avLst/>
          </a:prstGeom>
          <a:solidFill>
            <a:srgbClr val="D52027"/>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bject 6">
            <a:extLst>
              <a:ext uri="{FF2B5EF4-FFF2-40B4-BE49-F238E27FC236}">
                <a16:creationId xmlns:a16="http://schemas.microsoft.com/office/drawing/2014/main" id="{80122DEE-4022-16A5-21F4-E9581559502D}"/>
              </a:ext>
            </a:extLst>
          </p:cNvPr>
          <p:cNvSpPr/>
          <p:nvPr/>
        </p:nvSpPr>
        <p:spPr>
          <a:xfrm>
            <a:off x="1421096" y="5369559"/>
            <a:ext cx="4467827" cy="740780"/>
          </a:xfrm>
          <a:custGeom>
            <a:avLst/>
            <a:gdLst/>
            <a:ahLst/>
            <a:cxnLst/>
            <a:rect l="l" t="t" r="r" b="b"/>
            <a:pathLst>
              <a:path w="7539355" h="1047115">
                <a:moveTo>
                  <a:pt x="7539037" y="0"/>
                </a:moveTo>
                <a:lnTo>
                  <a:pt x="0" y="0"/>
                </a:lnTo>
                <a:lnTo>
                  <a:pt x="0" y="1047088"/>
                </a:lnTo>
                <a:lnTo>
                  <a:pt x="7539037" y="1047088"/>
                </a:lnTo>
                <a:lnTo>
                  <a:pt x="7539037" y="0"/>
                </a:lnTo>
                <a:close/>
              </a:path>
            </a:pathLst>
          </a:custGeom>
          <a:solidFill>
            <a:srgbClr val="D6D5D5"/>
          </a:solidFill>
        </p:spPr>
        <p:txBody>
          <a:bodyPr wrap="square" lIns="0" tIns="0" rIns="0" bIns="0" rtlCol="0"/>
          <a:lstStyle/>
          <a:p>
            <a:endParaRPr/>
          </a:p>
        </p:txBody>
      </p:sp>
      <p:sp>
        <p:nvSpPr>
          <p:cNvPr id="15" name="Oval 14">
            <a:extLst>
              <a:ext uri="{FF2B5EF4-FFF2-40B4-BE49-F238E27FC236}">
                <a16:creationId xmlns:a16="http://schemas.microsoft.com/office/drawing/2014/main" id="{37DE0315-22F9-A069-C225-C317445307E0}"/>
              </a:ext>
            </a:extLst>
          </p:cNvPr>
          <p:cNvSpPr/>
          <p:nvPr/>
        </p:nvSpPr>
        <p:spPr>
          <a:xfrm>
            <a:off x="1050706" y="5369389"/>
            <a:ext cx="740781" cy="740780"/>
          </a:xfrm>
          <a:prstGeom prst="ellipse">
            <a:avLst/>
          </a:prstGeom>
          <a:solidFill>
            <a:srgbClr val="D52027"/>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bject 27">
            <a:extLst>
              <a:ext uri="{FF2B5EF4-FFF2-40B4-BE49-F238E27FC236}">
                <a16:creationId xmlns:a16="http://schemas.microsoft.com/office/drawing/2014/main" id="{337EDF69-A7E5-5BDB-FF33-C90F5DDEBF94}"/>
              </a:ext>
            </a:extLst>
          </p:cNvPr>
          <p:cNvSpPr txBox="1"/>
          <p:nvPr/>
        </p:nvSpPr>
        <p:spPr>
          <a:xfrm>
            <a:off x="997296" y="3300842"/>
            <a:ext cx="740779" cy="689291"/>
          </a:xfrm>
          <a:prstGeom prst="rect">
            <a:avLst/>
          </a:prstGeom>
        </p:spPr>
        <p:txBody>
          <a:bodyPr vert="horz" wrap="square" lIns="0" tIns="12065" rIns="0" bIns="0" rtlCol="0">
            <a:spAutoFit/>
          </a:bodyPr>
          <a:lstStyle/>
          <a:p>
            <a:pPr marL="12700" algn="ctr">
              <a:lnSpc>
                <a:spcPct val="100000"/>
              </a:lnSpc>
              <a:spcBef>
                <a:spcPts val="95"/>
              </a:spcBef>
            </a:pPr>
            <a:r>
              <a:rPr sz="4400" b="1" spc="-50" dirty="0">
                <a:solidFill>
                  <a:srgbClr val="FFFFFF"/>
                </a:solidFill>
                <a:latin typeface="Open Sans" panose="020B0606030504020204" pitchFamily="34" charset="0"/>
                <a:ea typeface="Open Sans" panose="020B0606030504020204" pitchFamily="34" charset="0"/>
                <a:cs typeface="Open Sans" panose="020B0606030504020204" pitchFamily="34" charset="0"/>
              </a:rPr>
              <a:t>1</a:t>
            </a:r>
            <a:endParaRPr sz="4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object 27">
            <a:extLst>
              <a:ext uri="{FF2B5EF4-FFF2-40B4-BE49-F238E27FC236}">
                <a16:creationId xmlns:a16="http://schemas.microsoft.com/office/drawing/2014/main" id="{8B0412B1-DFDE-FAD1-C022-747CE91F531D}"/>
              </a:ext>
            </a:extLst>
          </p:cNvPr>
          <p:cNvSpPr txBox="1"/>
          <p:nvPr/>
        </p:nvSpPr>
        <p:spPr>
          <a:xfrm>
            <a:off x="1006999" y="4348337"/>
            <a:ext cx="740779" cy="689291"/>
          </a:xfrm>
          <a:prstGeom prst="rect">
            <a:avLst/>
          </a:prstGeom>
        </p:spPr>
        <p:txBody>
          <a:bodyPr vert="horz" wrap="square" lIns="0" tIns="12065" rIns="0" bIns="0" rtlCol="0">
            <a:spAutoFit/>
          </a:bodyPr>
          <a:lstStyle/>
          <a:p>
            <a:pPr marL="12700" algn="ctr">
              <a:lnSpc>
                <a:spcPct val="100000"/>
              </a:lnSpc>
              <a:spcBef>
                <a:spcPts val="95"/>
              </a:spcBef>
            </a:pPr>
            <a:r>
              <a:rPr lang="en-US" sz="4400" b="1" spc="-50" dirty="0">
                <a:solidFill>
                  <a:srgbClr val="FFFFFF"/>
                </a:solidFill>
                <a:latin typeface="Open Sans" panose="020B0606030504020204" pitchFamily="34" charset="0"/>
                <a:ea typeface="Open Sans" panose="020B0606030504020204" pitchFamily="34" charset="0"/>
                <a:cs typeface="Open Sans" panose="020B0606030504020204" pitchFamily="34" charset="0"/>
              </a:rPr>
              <a:t>2</a:t>
            </a:r>
            <a:endParaRPr sz="4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0" name="object 27">
            <a:extLst>
              <a:ext uri="{FF2B5EF4-FFF2-40B4-BE49-F238E27FC236}">
                <a16:creationId xmlns:a16="http://schemas.microsoft.com/office/drawing/2014/main" id="{DE5AE6CF-C2FD-0A43-FD82-45970C35301D}"/>
              </a:ext>
            </a:extLst>
          </p:cNvPr>
          <p:cNvSpPr txBox="1"/>
          <p:nvPr/>
        </p:nvSpPr>
        <p:spPr>
          <a:xfrm>
            <a:off x="6070082" y="3828229"/>
            <a:ext cx="740779" cy="689291"/>
          </a:xfrm>
          <a:prstGeom prst="rect">
            <a:avLst/>
          </a:prstGeom>
        </p:spPr>
        <p:txBody>
          <a:bodyPr vert="horz" wrap="square" lIns="0" tIns="12065" rIns="0" bIns="0" rtlCol="0">
            <a:spAutoFit/>
          </a:bodyPr>
          <a:lstStyle/>
          <a:p>
            <a:pPr marL="12700" algn="ctr">
              <a:lnSpc>
                <a:spcPct val="100000"/>
              </a:lnSpc>
              <a:spcBef>
                <a:spcPts val="95"/>
              </a:spcBef>
            </a:pPr>
            <a:r>
              <a:rPr lang="en-US" sz="4400" b="1" spc="-50" dirty="0">
                <a:solidFill>
                  <a:srgbClr val="FFFFFF"/>
                </a:solidFill>
                <a:latin typeface="Open Sans" panose="020B0606030504020204" pitchFamily="34" charset="0"/>
                <a:ea typeface="Open Sans" panose="020B0606030504020204" pitchFamily="34" charset="0"/>
                <a:cs typeface="Open Sans" panose="020B0606030504020204" pitchFamily="34" charset="0"/>
              </a:rPr>
              <a:t>4</a:t>
            </a:r>
            <a:endParaRPr sz="4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1" name="object 27">
            <a:extLst>
              <a:ext uri="{FF2B5EF4-FFF2-40B4-BE49-F238E27FC236}">
                <a16:creationId xmlns:a16="http://schemas.microsoft.com/office/drawing/2014/main" id="{75558006-60F5-8238-EE83-BCBEC32D9E90}"/>
              </a:ext>
            </a:extLst>
          </p:cNvPr>
          <p:cNvSpPr txBox="1"/>
          <p:nvPr/>
        </p:nvSpPr>
        <p:spPr>
          <a:xfrm>
            <a:off x="6046932" y="4864149"/>
            <a:ext cx="740779" cy="689291"/>
          </a:xfrm>
          <a:prstGeom prst="rect">
            <a:avLst/>
          </a:prstGeom>
        </p:spPr>
        <p:txBody>
          <a:bodyPr vert="horz" wrap="square" lIns="0" tIns="12065" rIns="0" bIns="0" rtlCol="0">
            <a:spAutoFit/>
          </a:bodyPr>
          <a:lstStyle/>
          <a:p>
            <a:pPr marL="12700" algn="ctr">
              <a:lnSpc>
                <a:spcPct val="100000"/>
              </a:lnSpc>
              <a:spcBef>
                <a:spcPts val="95"/>
              </a:spcBef>
            </a:pPr>
            <a:r>
              <a:rPr lang="en-US" sz="4400" b="1" spc="-50" dirty="0">
                <a:solidFill>
                  <a:srgbClr val="FFFFFF"/>
                </a:solidFill>
                <a:latin typeface="Open Sans" panose="020B0606030504020204" pitchFamily="34" charset="0"/>
                <a:ea typeface="Open Sans" panose="020B0606030504020204" pitchFamily="34" charset="0"/>
                <a:cs typeface="Open Sans" panose="020B0606030504020204" pitchFamily="34" charset="0"/>
              </a:rPr>
              <a:t>5</a:t>
            </a:r>
            <a:endParaRPr sz="4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object 27">
            <a:extLst>
              <a:ext uri="{FF2B5EF4-FFF2-40B4-BE49-F238E27FC236}">
                <a16:creationId xmlns:a16="http://schemas.microsoft.com/office/drawing/2014/main" id="{E3714C81-47FC-48A8-8660-3C3AA868BCB7}"/>
              </a:ext>
            </a:extLst>
          </p:cNvPr>
          <p:cNvSpPr txBox="1"/>
          <p:nvPr/>
        </p:nvSpPr>
        <p:spPr>
          <a:xfrm>
            <a:off x="1048055" y="5403541"/>
            <a:ext cx="740779" cy="689291"/>
          </a:xfrm>
          <a:prstGeom prst="rect">
            <a:avLst/>
          </a:prstGeom>
        </p:spPr>
        <p:txBody>
          <a:bodyPr vert="horz" wrap="square" lIns="0" tIns="12065" rIns="0" bIns="0" rtlCol="0">
            <a:spAutoFit/>
          </a:bodyPr>
          <a:lstStyle/>
          <a:p>
            <a:pPr marL="12700" algn="ctr">
              <a:lnSpc>
                <a:spcPct val="100000"/>
              </a:lnSpc>
              <a:spcBef>
                <a:spcPts val="95"/>
              </a:spcBef>
            </a:pPr>
            <a:r>
              <a:rPr lang="en-US" sz="4400" b="1" spc="-50" dirty="0">
                <a:solidFill>
                  <a:srgbClr val="FFFFFF"/>
                </a:solidFill>
                <a:latin typeface="Open Sans" panose="020B0606030504020204" pitchFamily="34" charset="0"/>
                <a:ea typeface="Open Sans" panose="020B0606030504020204" pitchFamily="34" charset="0"/>
                <a:cs typeface="Open Sans" panose="020B0606030504020204" pitchFamily="34" charset="0"/>
              </a:rPr>
              <a:t>3</a:t>
            </a:r>
            <a:endParaRPr sz="4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TextBox 32">
            <a:extLst>
              <a:ext uri="{FF2B5EF4-FFF2-40B4-BE49-F238E27FC236}">
                <a16:creationId xmlns:a16="http://schemas.microsoft.com/office/drawing/2014/main" id="{05D19E36-43F1-14D6-FDD9-CB59C7730761}"/>
              </a:ext>
            </a:extLst>
          </p:cNvPr>
          <p:cNvSpPr txBox="1"/>
          <p:nvPr/>
        </p:nvSpPr>
        <p:spPr>
          <a:xfrm>
            <a:off x="1850064" y="3498410"/>
            <a:ext cx="3993264" cy="307777"/>
          </a:xfrm>
          <a:prstGeom prst="rect">
            <a:avLst/>
          </a:prstGeom>
          <a:noFill/>
        </p:spPr>
        <p:txBody>
          <a:bodyPr wrap="square">
            <a:spAutoFit/>
          </a:bodyPr>
          <a:lstStyle/>
          <a:p>
            <a:r>
              <a:rPr lang="en-US"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Increased risk to employees being out in the field</a:t>
            </a:r>
            <a:endParaRPr lang="en-US" sz="140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4" name="TextBox 33">
            <a:extLst>
              <a:ext uri="{FF2B5EF4-FFF2-40B4-BE49-F238E27FC236}">
                <a16:creationId xmlns:a16="http://schemas.microsoft.com/office/drawing/2014/main" id="{FB5F8A34-9D18-9193-D9FE-CE36659887A3}"/>
              </a:ext>
            </a:extLst>
          </p:cNvPr>
          <p:cNvSpPr txBox="1"/>
          <p:nvPr/>
        </p:nvSpPr>
        <p:spPr>
          <a:xfrm>
            <a:off x="1847248" y="4431372"/>
            <a:ext cx="3904624" cy="523220"/>
          </a:xfrm>
          <a:prstGeom prst="rect">
            <a:avLst/>
          </a:prstGeom>
          <a:noFill/>
        </p:spPr>
        <p:txBody>
          <a:bodyPr wrap="square">
            <a:spAutoFit/>
          </a:bodyPr>
          <a:lstStyle/>
          <a:p>
            <a:r>
              <a:rPr lang="en-US"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Time &amp; risks that arise from traveling to remote sites for multiple hours for each event</a:t>
            </a:r>
            <a:endParaRPr lang="en-US" sz="140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DC73C7CC-1DBC-740D-B52B-D516F00B63ED}"/>
              </a:ext>
            </a:extLst>
          </p:cNvPr>
          <p:cNvSpPr txBox="1"/>
          <p:nvPr/>
        </p:nvSpPr>
        <p:spPr>
          <a:xfrm>
            <a:off x="6912016" y="4967206"/>
            <a:ext cx="3993264" cy="523220"/>
          </a:xfrm>
          <a:prstGeom prst="rect">
            <a:avLst/>
          </a:prstGeom>
          <a:noFill/>
        </p:spPr>
        <p:txBody>
          <a:bodyPr wrap="square">
            <a:spAutoFit/>
          </a:bodyPr>
          <a:lstStyle/>
          <a:p>
            <a:r>
              <a:rPr lang="en-US"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Coordinating multiple work orders &amp; techs takes time, in itself</a:t>
            </a:r>
            <a:endParaRPr lang="en-US" sz="140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7" name="TextBox 36">
            <a:extLst>
              <a:ext uri="{FF2B5EF4-FFF2-40B4-BE49-F238E27FC236}">
                <a16:creationId xmlns:a16="http://schemas.microsoft.com/office/drawing/2014/main" id="{830C3164-E0BB-9600-3AA1-1ADC5B550533}"/>
              </a:ext>
            </a:extLst>
          </p:cNvPr>
          <p:cNvSpPr txBox="1"/>
          <p:nvPr/>
        </p:nvSpPr>
        <p:spPr>
          <a:xfrm>
            <a:off x="1895660" y="5493322"/>
            <a:ext cx="3993264" cy="523220"/>
          </a:xfrm>
          <a:prstGeom prst="rect">
            <a:avLst/>
          </a:prstGeom>
          <a:noFill/>
        </p:spPr>
        <p:txBody>
          <a:bodyPr wrap="square">
            <a:spAutoFit/>
          </a:bodyPr>
          <a:lstStyle/>
          <a:p>
            <a:r>
              <a:rPr lang="en-US"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Each manual disconnect event can take hours, costing your company more</a:t>
            </a:r>
            <a:endParaRPr lang="en-US" sz="140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0" name="object 6">
            <a:extLst>
              <a:ext uri="{FF2B5EF4-FFF2-40B4-BE49-F238E27FC236}">
                <a16:creationId xmlns:a16="http://schemas.microsoft.com/office/drawing/2014/main" id="{C66DADD5-26DD-ACBE-BF42-D06E4031487F}"/>
              </a:ext>
            </a:extLst>
          </p:cNvPr>
          <p:cNvSpPr/>
          <p:nvPr/>
        </p:nvSpPr>
        <p:spPr>
          <a:xfrm>
            <a:off x="-1" y="437558"/>
            <a:ext cx="3700131" cy="675480"/>
          </a:xfrm>
          <a:custGeom>
            <a:avLst/>
            <a:gdLst/>
            <a:ahLst/>
            <a:cxnLst/>
            <a:rect l="l" t="t" r="r" b="b"/>
            <a:pathLst>
              <a:path w="4266565" h="1675764">
                <a:moveTo>
                  <a:pt x="4266058" y="0"/>
                </a:moveTo>
                <a:lnTo>
                  <a:pt x="0" y="0"/>
                </a:lnTo>
                <a:lnTo>
                  <a:pt x="0" y="1675341"/>
                </a:lnTo>
                <a:lnTo>
                  <a:pt x="4266058" y="1675341"/>
                </a:lnTo>
                <a:lnTo>
                  <a:pt x="4266058" y="0"/>
                </a:lnTo>
                <a:close/>
              </a:path>
            </a:pathLst>
          </a:custGeom>
          <a:solidFill>
            <a:srgbClr val="000000"/>
          </a:solidFill>
        </p:spPr>
        <p:txBody>
          <a:bodyPr wrap="square" lIns="0" tIns="0" rIns="0" bIns="0" rtlCol="0"/>
          <a:lstStyle/>
          <a:p>
            <a:endParaRPr/>
          </a:p>
        </p:txBody>
      </p:sp>
      <p:sp>
        <p:nvSpPr>
          <p:cNvPr id="41" name="Text 0">
            <a:extLst>
              <a:ext uri="{FF2B5EF4-FFF2-40B4-BE49-F238E27FC236}">
                <a16:creationId xmlns:a16="http://schemas.microsoft.com/office/drawing/2014/main" id="{7EFB164F-C66D-2B98-AA20-0519A1F3C6CD}"/>
              </a:ext>
            </a:extLst>
          </p:cNvPr>
          <p:cNvSpPr/>
          <p:nvPr/>
        </p:nvSpPr>
        <p:spPr>
          <a:xfrm>
            <a:off x="0" y="548708"/>
            <a:ext cx="3700130" cy="516632"/>
          </a:xfrm>
          <a:prstGeom prst="rect">
            <a:avLst/>
          </a:prstGeom>
          <a:noFill/>
          <a:ln/>
        </p:spPr>
        <p:txBody>
          <a:bodyPr wrap="none" lIns="0" tIns="0" rIns="0" bIns="0" rtlCol="0" anchor="t"/>
          <a:lstStyle/>
          <a:p>
            <a:pPr algn="ctr">
              <a:lnSpc>
                <a:spcPts val="4042"/>
              </a:lnSpc>
            </a:pPr>
            <a:r>
              <a:rPr lang="en-US" sz="3200" b="1" i="1" dirty="0">
                <a:latin typeface="Open Sans" panose="020B0606030504020204" pitchFamily="34" charset="0"/>
                <a:ea typeface="Open Sans" panose="020B0606030504020204" pitchFamily="34" charset="0"/>
                <a:cs typeface="Open Sans" panose="020B0606030504020204" pitchFamily="34" charset="0"/>
              </a:rPr>
              <a:t>THE PROBLEM</a:t>
            </a:r>
          </a:p>
        </p:txBody>
      </p:sp>
      <p:pic>
        <p:nvPicPr>
          <p:cNvPr id="2" name="Picture 1" descr="A black background with red and white text&#10;&#10;Description automatically generated">
            <a:extLst>
              <a:ext uri="{FF2B5EF4-FFF2-40B4-BE49-F238E27FC236}">
                <a16:creationId xmlns:a16="http://schemas.microsoft.com/office/drawing/2014/main" id="{6116DB11-7A7C-95AB-3ECA-6025CC48E1EC}"/>
              </a:ext>
            </a:extLst>
          </p:cNvPr>
          <p:cNvPicPr>
            <a:picLocks noChangeAspect="1"/>
          </p:cNvPicPr>
          <p:nvPr/>
        </p:nvPicPr>
        <p:blipFill>
          <a:blip r:embed="rId3"/>
          <a:stretch>
            <a:fillRect/>
          </a:stretch>
        </p:blipFill>
        <p:spPr>
          <a:xfrm>
            <a:off x="10471493" y="6231492"/>
            <a:ext cx="1511207" cy="495676"/>
          </a:xfrm>
          <a:prstGeom prst="rect">
            <a:avLst/>
          </a:prstGeom>
          <a:effectLst>
            <a:outerShdw blurRad="266955" dist="100956" dir="4155062" algn="ctr" rotWithShape="0">
              <a:srgbClr val="000000">
                <a:alpha val="59132"/>
              </a:srgbClr>
            </a:outerShdw>
          </a:effectLst>
        </p:spPr>
      </p:pic>
    </p:spTree>
    <p:extLst>
      <p:ext uri="{BB962C8B-B14F-4D97-AF65-F5344CB8AC3E}">
        <p14:creationId xmlns:p14="http://schemas.microsoft.com/office/powerpoint/2010/main" val="3033640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bject 6">
            <a:extLst>
              <a:ext uri="{FF2B5EF4-FFF2-40B4-BE49-F238E27FC236}">
                <a16:creationId xmlns:a16="http://schemas.microsoft.com/office/drawing/2014/main" id="{C66DADD5-26DD-ACBE-BF42-D06E4031487F}"/>
              </a:ext>
            </a:extLst>
          </p:cNvPr>
          <p:cNvSpPr/>
          <p:nvPr/>
        </p:nvSpPr>
        <p:spPr>
          <a:xfrm>
            <a:off x="-1" y="437558"/>
            <a:ext cx="3838354" cy="675480"/>
          </a:xfrm>
          <a:custGeom>
            <a:avLst/>
            <a:gdLst/>
            <a:ahLst/>
            <a:cxnLst/>
            <a:rect l="l" t="t" r="r" b="b"/>
            <a:pathLst>
              <a:path w="4266565" h="1675764">
                <a:moveTo>
                  <a:pt x="4266058" y="0"/>
                </a:moveTo>
                <a:lnTo>
                  <a:pt x="0" y="0"/>
                </a:lnTo>
                <a:lnTo>
                  <a:pt x="0" y="1675341"/>
                </a:lnTo>
                <a:lnTo>
                  <a:pt x="4266058" y="1675341"/>
                </a:lnTo>
                <a:lnTo>
                  <a:pt x="4266058" y="0"/>
                </a:lnTo>
                <a:close/>
              </a:path>
            </a:pathLst>
          </a:custGeom>
          <a:solidFill>
            <a:srgbClr val="000000"/>
          </a:solidFill>
        </p:spPr>
        <p:txBody>
          <a:bodyPr wrap="square" lIns="0" tIns="0" rIns="0" bIns="0" rtlCol="0"/>
          <a:lstStyle/>
          <a:p>
            <a:endParaRPr dirty="0"/>
          </a:p>
        </p:txBody>
      </p:sp>
      <p:sp>
        <p:nvSpPr>
          <p:cNvPr id="41" name="Text 0">
            <a:extLst>
              <a:ext uri="{FF2B5EF4-FFF2-40B4-BE49-F238E27FC236}">
                <a16:creationId xmlns:a16="http://schemas.microsoft.com/office/drawing/2014/main" id="{7EFB164F-C66D-2B98-AA20-0519A1F3C6CD}"/>
              </a:ext>
            </a:extLst>
          </p:cNvPr>
          <p:cNvSpPr/>
          <p:nvPr/>
        </p:nvSpPr>
        <p:spPr>
          <a:xfrm>
            <a:off x="0" y="548708"/>
            <a:ext cx="3838353" cy="516632"/>
          </a:xfrm>
          <a:prstGeom prst="rect">
            <a:avLst/>
          </a:prstGeom>
          <a:noFill/>
          <a:ln/>
        </p:spPr>
        <p:txBody>
          <a:bodyPr wrap="none" lIns="0" tIns="0" rIns="0" bIns="0" rtlCol="0" anchor="t"/>
          <a:lstStyle/>
          <a:p>
            <a:pPr algn="ctr">
              <a:lnSpc>
                <a:spcPts val="4042"/>
              </a:lnSpc>
            </a:pPr>
            <a:r>
              <a:rPr lang="en-US" sz="3200" b="1" i="1" dirty="0">
                <a:latin typeface="Open Sans" panose="020B0606030504020204" pitchFamily="34" charset="0"/>
                <a:ea typeface="Open Sans" panose="020B0606030504020204" pitchFamily="34" charset="0"/>
                <a:cs typeface="Open Sans" panose="020B0606030504020204" pitchFamily="34" charset="0"/>
              </a:rPr>
              <a:t>MEET THE RAD </a:t>
            </a:r>
            <a:r>
              <a:rPr lang="en-US" sz="3200" b="1" i="1" dirty="0" err="1">
                <a:latin typeface="Open Sans" panose="020B0606030504020204" pitchFamily="34" charset="0"/>
                <a:ea typeface="Open Sans" panose="020B0606030504020204" pitchFamily="34" charset="0"/>
                <a:cs typeface="Open Sans" panose="020B0606030504020204" pitchFamily="34" charset="0"/>
              </a:rPr>
              <a:t>eX</a:t>
            </a:r>
            <a:endParaRPr lang="en-US" sz="3200" b="1" i="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 1">
            <a:extLst>
              <a:ext uri="{FF2B5EF4-FFF2-40B4-BE49-F238E27FC236}">
                <a16:creationId xmlns:a16="http://schemas.microsoft.com/office/drawing/2014/main" id="{54267471-A490-BF52-93A3-37B86663838E}"/>
              </a:ext>
            </a:extLst>
          </p:cNvPr>
          <p:cNvSpPr/>
          <p:nvPr/>
        </p:nvSpPr>
        <p:spPr>
          <a:xfrm>
            <a:off x="578645" y="1421559"/>
            <a:ext cx="6297018" cy="4635112"/>
          </a:xfrm>
          <a:prstGeom prst="rect">
            <a:avLst/>
          </a:prstGeom>
          <a:noFill/>
          <a:ln/>
        </p:spPr>
        <p:txBody>
          <a:bodyPr wrap="square" lIns="0" tIns="0" rIns="0" bIns="0" rtlCol="0" anchor="t"/>
          <a:lstStyle/>
          <a:p>
            <a:pPr algn="ctr"/>
            <a:r>
              <a:rPr lang="en-US" sz="2000" i="1" dirty="0">
                <a:latin typeface="Open Sans" panose="020B0606030504020204" pitchFamily="34" charset="0"/>
                <a:ea typeface="Open Sans" panose="020B0606030504020204" pitchFamily="34" charset="0"/>
                <a:cs typeface="Open Sans" panose="020B0606030504020204" pitchFamily="34" charset="0"/>
              </a:rPr>
              <a:t>RAD eX transforms AC mitigation systems from passive infrastructure into fully remotely managed assets—reducing field exposure, lowering operating costs, and improving the execution of integrity programs.</a:t>
            </a:r>
          </a:p>
          <a:p>
            <a:pPr algn="ctr"/>
            <a:endParaRPr lang="en-US" sz="2000" i="1" dirty="0">
              <a:latin typeface="Open Sans" panose="020B0606030504020204" pitchFamily="34" charset="0"/>
              <a:ea typeface="Open Sans" panose="020B0606030504020204" pitchFamily="34" charset="0"/>
              <a:cs typeface="Open Sans" panose="020B0606030504020204" pitchFamily="34" charset="0"/>
            </a:endParaRPr>
          </a:p>
          <a:p>
            <a:pPr algn="ctr"/>
            <a:r>
              <a:rPr lang="en-US" sz="2000" i="1" dirty="0">
                <a:latin typeface="Open Sans" panose="020B0606030504020204" pitchFamily="34" charset="0"/>
                <a:ea typeface="Open Sans" panose="020B0606030504020204" pitchFamily="34" charset="0"/>
                <a:cs typeface="Open Sans" panose="020B0606030504020204" pitchFamily="34" charset="0"/>
              </a:rPr>
              <a:t>RAD eX communicates wirelessly through cellular or satellite networks, enabling remote control of any SSD or PCR connected to the AC mitigation system. With the ability to command one—or multiple—RAD </a:t>
            </a:r>
            <a:r>
              <a:rPr lang="en-US" sz="2000" i="1" dirty="0" err="1">
                <a:latin typeface="Open Sans" panose="020B0606030504020204" pitchFamily="34" charset="0"/>
                <a:ea typeface="Open Sans" panose="020B0606030504020204" pitchFamily="34" charset="0"/>
                <a:cs typeface="Open Sans" panose="020B0606030504020204" pitchFamily="34" charset="0"/>
              </a:rPr>
              <a:t>eX</a:t>
            </a:r>
            <a:r>
              <a:rPr lang="en-US" sz="2000" i="1" dirty="0">
                <a:latin typeface="Open Sans" panose="020B0606030504020204" pitchFamily="34" charset="0"/>
                <a:ea typeface="Open Sans" panose="020B0606030504020204" pitchFamily="34" charset="0"/>
                <a:cs typeface="Open Sans" panose="020B0606030504020204" pitchFamily="34" charset="0"/>
              </a:rPr>
              <a:t> units simultaneously with a single click, organizations eliminate the need for technicians to manually disconnect equipment in the field, dramatically improving efficiency and safety. No manual intervention, no field visit, no delay.</a:t>
            </a:r>
          </a:p>
        </p:txBody>
      </p:sp>
      <p:pic>
        <p:nvPicPr>
          <p:cNvPr id="5" name="Picture 4" descr="A black background with red and white text&#10;&#10;Description automatically generated">
            <a:extLst>
              <a:ext uri="{FF2B5EF4-FFF2-40B4-BE49-F238E27FC236}">
                <a16:creationId xmlns:a16="http://schemas.microsoft.com/office/drawing/2014/main" id="{E7625A3F-3776-186D-B135-A1007FA65D17}"/>
              </a:ext>
            </a:extLst>
          </p:cNvPr>
          <p:cNvPicPr>
            <a:picLocks noChangeAspect="1"/>
          </p:cNvPicPr>
          <p:nvPr/>
        </p:nvPicPr>
        <p:blipFill>
          <a:blip r:embed="rId3"/>
          <a:stretch>
            <a:fillRect/>
          </a:stretch>
        </p:blipFill>
        <p:spPr>
          <a:xfrm>
            <a:off x="159129" y="6231492"/>
            <a:ext cx="1511207" cy="495676"/>
          </a:xfrm>
          <a:prstGeom prst="rect">
            <a:avLst/>
          </a:prstGeom>
          <a:effectLst>
            <a:outerShdw blurRad="266955" dist="100956" dir="4155062" algn="ctr" rotWithShape="0">
              <a:srgbClr val="000000">
                <a:alpha val="59132"/>
              </a:srgbClr>
            </a:outerShdw>
          </a:effectLst>
        </p:spPr>
      </p:pic>
      <p:pic>
        <p:nvPicPr>
          <p:cNvPr id="10" name="Picture 9" descr="A close-up of a box&#10;&#10;Description automatically generated">
            <a:extLst>
              <a:ext uri="{FF2B5EF4-FFF2-40B4-BE49-F238E27FC236}">
                <a16:creationId xmlns:a16="http://schemas.microsoft.com/office/drawing/2014/main" id="{6CA41F9B-C037-A4C2-E2F4-35B7FB6A06DC}"/>
              </a:ext>
            </a:extLst>
          </p:cNvPr>
          <p:cNvPicPr>
            <a:picLocks noChangeAspect="1"/>
          </p:cNvPicPr>
          <p:nvPr/>
        </p:nvPicPr>
        <p:blipFill>
          <a:blip r:embed="rId4"/>
          <a:stretch>
            <a:fillRect/>
          </a:stretch>
        </p:blipFill>
        <p:spPr>
          <a:xfrm>
            <a:off x="7269930" y="0"/>
            <a:ext cx="4922070" cy="6858000"/>
          </a:xfrm>
          <a:prstGeom prst="rect">
            <a:avLst/>
          </a:prstGeom>
        </p:spPr>
      </p:pic>
    </p:spTree>
    <p:extLst>
      <p:ext uri="{BB962C8B-B14F-4D97-AF65-F5344CB8AC3E}">
        <p14:creationId xmlns:p14="http://schemas.microsoft.com/office/powerpoint/2010/main" val="649465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6">
            <a:extLst>
              <a:ext uri="{FF2B5EF4-FFF2-40B4-BE49-F238E27FC236}">
                <a16:creationId xmlns:a16="http://schemas.microsoft.com/office/drawing/2014/main" id="{94CFE991-7106-00A8-9B38-449F080015C3}"/>
              </a:ext>
            </a:extLst>
          </p:cNvPr>
          <p:cNvSpPr/>
          <p:nvPr/>
        </p:nvSpPr>
        <p:spPr>
          <a:xfrm>
            <a:off x="6437453" y="3281909"/>
            <a:ext cx="4467827" cy="740780"/>
          </a:xfrm>
          <a:custGeom>
            <a:avLst/>
            <a:gdLst/>
            <a:ahLst/>
            <a:cxnLst/>
            <a:rect l="l" t="t" r="r" b="b"/>
            <a:pathLst>
              <a:path w="7539355" h="1047115">
                <a:moveTo>
                  <a:pt x="7539037" y="0"/>
                </a:moveTo>
                <a:lnTo>
                  <a:pt x="0" y="0"/>
                </a:lnTo>
                <a:lnTo>
                  <a:pt x="0" y="1047088"/>
                </a:lnTo>
                <a:lnTo>
                  <a:pt x="7539037" y="1047088"/>
                </a:lnTo>
                <a:lnTo>
                  <a:pt x="7539037" y="0"/>
                </a:lnTo>
                <a:close/>
              </a:path>
            </a:pathLst>
          </a:custGeom>
          <a:solidFill>
            <a:srgbClr val="D6D5D5"/>
          </a:solidFill>
        </p:spPr>
        <p:txBody>
          <a:bodyPr wrap="square" lIns="0" tIns="0" rIns="0" bIns="0" rtlCol="0"/>
          <a:lstStyle/>
          <a:p>
            <a:endParaRPr/>
          </a:p>
        </p:txBody>
      </p:sp>
      <p:sp>
        <p:nvSpPr>
          <p:cNvPr id="39" name="TextBox 38">
            <a:extLst>
              <a:ext uri="{FF2B5EF4-FFF2-40B4-BE49-F238E27FC236}">
                <a16:creationId xmlns:a16="http://schemas.microsoft.com/office/drawing/2014/main" id="{E6D95799-657C-4509-A1EE-61BA345D91D0}"/>
              </a:ext>
            </a:extLst>
          </p:cNvPr>
          <p:cNvSpPr txBox="1"/>
          <p:nvPr/>
        </p:nvSpPr>
        <p:spPr>
          <a:xfrm>
            <a:off x="6825871" y="3468580"/>
            <a:ext cx="4062713" cy="523220"/>
          </a:xfrm>
          <a:prstGeom prst="rect">
            <a:avLst/>
          </a:prstGeom>
          <a:noFill/>
        </p:spPr>
        <p:txBody>
          <a:bodyPr wrap="square">
            <a:spAutoFit/>
          </a:bodyPr>
          <a:lstStyle/>
          <a:p>
            <a:r>
              <a:rPr lang="en-US"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Programmable disconnect/connect dates and times</a:t>
            </a:r>
            <a:endParaRPr lang="en-US" sz="140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38A22B49-CC13-8A8B-2954-C298BF41603B}"/>
              </a:ext>
            </a:extLst>
          </p:cNvPr>
          <p:cNvSpPr txBox="1"/>
          <p:nvPr/>
        </p:nvSpPr>
        <p:spPr>
          <a:xfrm>
            <a:off x="420450" y="1614855"/>
            <a:ext cx="11304704" cy="1200329"/>
          </a:xfrm>
          <a:prstGeom prst="rect">
            <a:avLst/>
          </a:prstGeom>
          <a:noFill/>
        </p:spPr>
        <p:txBody>
          <a:bodyPr wrap="square">
            <a:spAutoFit/>
          </a:bodyPr>
          <a:lstStyle/>
          <a:p>
            <a:pPr algn="ctr"/>
            <a:r>
              <a:rPr lang="en-US" i="1" dirty="0">
                <a:latin typeface="Open Sans" panose="020B0606030504020204" pitchFamily="34" charset="0"/>
                <a:ea typeface="Open Sans" panose="020B0606030504020204" pitchFamily="34" charset="0"/>
                <a:cs typeface="Open Sans" panose="020B0606030504020204" pitchFamily="34" charset="0"/>
              </a:rPr>
              <a:t>Avoid the dangers and inconvenience of manually disconnecting an SSD or PCR. What once required days—or even weeks—of scheduling, travel and field work now takes only seconds with RAD eX. A single remote command replaces the need for multiple site visits, dramatically improving safety, efficiency and operational responsiveness.</a:t>
            </a:r>
            <a:endParaRPr lang="en-US" i="1"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object 6">
            <a:extLst>
              <a:ext uri="{FF2B5EF4-FFF2-40B4-BE49-F238E27FC236}">
                <a16:creationId xmlns:a16="http://schemas.microsoft.com/office/drawing/2014/main" id="{B1BA4B01-560B-5379-1D84-667945450F95}"/>
              </a:ext>
            </a:extLst>
          </p:cNvPr>
          <p:cNvSpPr/>
          <p:nvPr/>
        </p:nvSpPr>
        <p:spPr>
          <a:xfrm>
            <a:off x="1388963" y="3280697"/>
            <a:ext cx="4467827" cy="740780"/>
          </a:xfrm>
          <a:custGeom>
            <a:avLst/>
            <a:gdLst/>
            <a:ahLst/>
            <a:cxnLst/>
            <a:rect l="l" t="t" r="r" b="b"/>
            <a:pathLst>
              <a:path w="7539355" h="1047115">
                <a:moveTo>
                  <a:pt x="7539037" y="0"/>
                </a:moveTo>
                <a:lnTo>
                  <a:pt x="0" y="0"/>
                </a:lnTo>
                <a:lnTo>
                  <a:pt x="0" y="1047088"/>
                </a:lnTo>
                <a:lnTo>
                  <a:pt x="7539037" y="1047088"/>
                </a:lnTo>
                <a:lnTo>
                  <a:pt x="7539037" y="0"/>
                </a:lnTo>
                <a:close/>
              </a:path>
            </a:pathLst>
          </a:custGeom>
          <a:solidFill>
            <a:srgbClr val="D6D5D5"/>
          </a:solidFill>
        </p:spPr>
        <p:txBody>
          <a:bodyPr wrap="square" lIns="0" tIns="0" rIns="0" bIns="0" rtlCol="0"/>
          <a:lstStyle/>
          <a:p>
            <a:endParaRPr/>
          </a:p>
        </p:txBody>
      </p:sp>
      <p:sp>
        <p:nvSpPr>
          <p:cNvPr id="8" name="object 6">
            <a:extLst>
              <a:ext uri="{FF2B5EF4-FFF2-40B4-BE49-F238E27FC236}">
                <a16:creationId xmlns:a16="http://schemas.microsoft.com/office/drawing/2014/main" id="{8A419675-9E76-34AC-A226-7F2BE9B54E96}"/>
              </a:ext>
            </a:extLst>
          </p:cNvPr>
          <p:cNvSpPr/>
          <p:nvPr/>
        </p:nvSpPr>
        <p:spPr>
          <a:xfrm>
            <a:off x="1388963" y="4314355"/>
            <a:ext cx="4467827" cy="740780"/>
          </a:xfrm>
          <a:custGeom>
            <a:avLst/>
            <a:gdLst/>
            <a:ahLst/>
            <a:cxnLst/>
            <a:rect l="l" t="t" r="r" b="b"/>
            <a:pathLst>
              <a:path w="7539355" h="1047115">
                <a:moveTo>
                  <a:pt x="7539037" y="0"/>
                </a:moveTo>
                <a:lnTo>
                  <a:pt x="0" y="0"/>
                </a:lnTo>
                <a:lnTo>
                  <a:pt x="0" y="1047088"/>
                </a:lnTo>
                <a:lnTo>
                  <a:pt x="7539037" y="1047088"/>
                </a:lnTo>
                <a:lnTo>
                  <a:pt x="7539037" y="0"/>
                </a:lnTo>
                <a:close/>
              </a:path>
            </a:pathLst>
          </a:custGeom>
          <a:solidFill>
            <a:srgbClr val="D6D5D5"/>
          </a:solidFill>
        </p:spPr>
        <p:txBody>
          <a:bodyPr wrap="square" lIns="0" tIns="0" rIns="0" bIns="0" rtlCol="0"/>
          <a:lstStyle/>
          <a:p>
            <a:endParaRPr/>
          </a:p>
        </p:txBody>
      </p:sp>
      <p:sp>
        <p:nvSpPr>
          <p:cNvPr id="9" name="object 6">
            <a:extLst>
              <a:ext uri="{FF2B5EF4-FFF2-40B4-BE49-F238E27FC236}">
                <a16:creationId xmlns:a16="http://schemas.microsoft.com/office/drawing/2014/main" id="{82EF1DFD-10F0-8FDC-2955-C50CC80C2C63}"/>
              </a:ext>
            </a:extLst>
          </p:cNvPr>
          <p:cNvSpPr/>
          <p:nvPr/>
        </p:nvSpPr>
        <p:spPr>
          <a:xfrm>
            <a:off x="6437453" y="4314355"/>
            <a:ext cx="4467827" cy="740780"/>
          </a:xfrm>
          <a:custGeom>
            <a:avLst/>
            <a:gdLst/>
            <a:ahLst/>
            <a:cxnLst/>
            <a:rect l="l" t="t" r="r" b="b"/>
            <a:pathLst>
              <a:path w="7539355" h="1047115">
                <a:moveTo>
                  <a:pt x="7539037" y="0"/>
                </a:moveTo>
                <a:lnTo>
                  <a:pt x="0" y="0"/>
                </a:lnTo>
                <a:lnTo>
                  <a:pt x="0" y="1047088"/>
                </a:lnTo>
                <a:lnTo>
                  <a:pt x="7539037" y="1047088"/>
                </a:lnTo>
                <a:lnTo>
                  <a:pt x="7539037" y="0"/>
                </a:lnTo>
                <a:close/>
              </a:path>
            </a:pathLst>
          </a:custGeom>
          <a:solidFill>
            <a:srgbClr val="D6D5D5"/>
          </a:solidFill>
        </p:spPr>
        <p:txBody>
          <a:bodyPr wrap="square" lIns="0" tIns="0" rIns="0" bIns="0" rtlCol="0"/>
          <a:lstStyle/>
          <a:p>
            <a:endParaRPr/>
          </a:p>
        </p:txBody>
      </p:sp>
      <p:sp>
        <p:nvSpPr>
          <p:cNvPr id="10" name="Oval 9">
            <a:extLst>
              <a:ext uri="{FF2B5EF4-FFF2-40B4-BE49-F238E27FC236}">
                <a16:creationId xmlns:a16="http://schemas.microsoft.com/office/drawing/2014/main" id="{F855DFBE-415C-E832-4BEC-164BC0B4CAA7}"/>
              </a:ext>
            </a:extLst>
          </p:cNvPr>
          <p:cNvSpPr/>
          <p:nvPr/>
        </p:nvSpPr>
        <p:spPr>
          <a:xfrm>
            <a:off x="1018573" y="3275626"/>
            <a:ext cx="740780" cy="740780"/>
          </a:xfrm>
          <a:prstGeom prst="ellipse">
            <a:avLst/>
          </a:prstGeom>
          <a:solidFill>
            <a:srgbClr val="D52027"/>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F5440E3-B142-F351-08B9-2161169C68DC}"/>
              </a:ext>
            </a:extLst>
          </p:cNvPr>
          <p:cNvSpPr/>
          <p:nvPr/>
        </p:nvSpPr>
        <p:spPr>
          <a:xfrm>
            <a:off x="6071767" y="3275626"/>
            <a:ext cx="740780" cy="740780"/>
          </a:xfrm>
          <a:prstGeom prst="ellipse">
            <a:avLst/>
          </a:prstGeom>
          <a:solidFill>
            <a:srgbClr val="D52027"/>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5E25E55-0BA0-D8B0-7C1D-BEA503722F25}"/>
              </a:ext>
            </a:extLst>
          </p:cNvPr>
          <p:cNvSpPr/>
          <p:nvPr/>
        </p:nvSpPr>
        <p:spPr>
          <a:xfrm>
            <a:off x="1018573" y="4314185"/>
            <a:ext cx="740780" cy="740780"/>
          </a:xfrm>
          <a:prstGeom prst="ellipse">
            <a:avLst/>
          </a:prstGeom>
          <a:solidFill>
            <a:srgbClr val="D52027"/>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6C1E083-BCFA-D392-6040-5DEE4C759EC1}"/>
              </a:ext>
            </a:extLst>
          </p:cNvPr>
          <p:cNvSpPr/>
          <p:nvPr/>
        </p:nvSpPr>
        <p:spPr>
          <a:xfrm>
            <a:off x="6071767" y="4314185"/>
            <a:ext cx="740780" cy="740780"/>
          </a:xfrm>
          <a:prstGeom prst="ellipse">
            <a:avLst/>
          </a:prstGeom>
          <a:solidFill>
            <a:srgbClr val="D52027"/>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bject 27">
            <a:extLst>
              <a:ext uri="{FF2B5EF4-FFF2-40B4-BE49-F238E27FC236}">
                <a16:creationId xmlns:a16="http://schemas.microsoft.com/office/drawing/2014/main" id="{337EDF69-A7E5-5BDB-FF33-C90F5DDEBF94}"/>
              </a:ext>
            </a:extLst>
          </p:cNvPr>
          <p:cNvSpPr txBox="1"/>
          <p:nvPr/>
        </p:nvSpPr>
        <p:spPr>
          <a:xfrm>
            <a:off x="997296" y="3300842"/>
            <a:ext cx="740779" cy="689291"/>
          </a:xfrm>
          <a:prstGeom prst="rect">
            <a:avLst/>
          </a:prstGeom>
        </p:spPr>
        <p:txBody>
          <a:bodyPr vert="horz" wrap="square" lIns="0" tIns="12065" rIns="0" bIns="0" rtlCol="0">
            <a:spAutoFit/>
          </a:bodyPr>
          <a:lstStyle/>
          <a:p>
            <a:pPr marL="12700" algn="ctr">
              <a:lnSpc>
                <a:spcPct val="100000"/>
              </a:lnSpc>
              <a:spcBef>
                <a:spcPts val="95"/>
              </a:spcBef>
            </a:pPr>
            <a:r>
              <a:rPr sz="4400" b="1" spc="-50" dirty="0">
                <a:solidFill>
                  <a:srgbClr val="FFFFFF"/>
                </a:solidFill>
                <a:latin typeface="Open Sans" panose="020B0606030504020204" pitchFamily="34" charset="0"/>
                <a:ea typeface="Open Sans" panose="020B0606030504020204" pitchFamily="34" charset="0"/>
                <a:cs typeface="Open Sans" panose="020B0606030504020204" pitchFamily="34" charset="0"/>
              </a:rPr>
              <a:t>1</a:t>
            </a:r>
            <a:endParaRPr sz="4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object 27">
            <a:extLst>
              <a:ext uri="{FF2B5EF4-FFF2-40B4-BE49-F238E27FC236}">
                <a16:creationId xmlns:a16="http://schemas.microsoft.com/office/drawing/2014/main" id="{8B0412B1-DFDE-FAD1-C022-747CE91F531D}"/>
              </a:ext>
            </a:extLst>
          </p:cNvPr>
          <p:cNvSpPr txBox="1"/>
          <p:nvPr/>
        </p:nvSpPr>
        <p:spPr>
          <a:xfrm>
            <a:off x="1006999" y="4348337"/>
            <a:ext cx="740779" cy="689291"/>
          </a:xfrm>
          <a:prstGeom prst="rect">
            <a:avLst/>
          </a:prstGeom>
        </p:spPr>
        <p:txBody>
          <a:bodyPr vert="horz" wrap="square" lIns="0" tIns="12065" rIns="0" bIns="0" rtlCol="0">
            <a:spAutoFit/>
          </a:bodyPr>
          <a:lstStyle/>
          <a:p>
            <a:pPr marL="12700" algn="ctr">
              <a:lnSpc>
                <a:spcPct val="100000"/>
              </a:lnSpc>
              <a:spcBef>
                <a:spcPts val="95"/>
              </a:spcBef>
            </a:pPr>
            <a:r>
              <a:rPr lang="en-US" sz="4400" b="1" spc="-50" dirty="0">
                <a:solidFill>
                  <a:srgbClr val="FFFFFF"/>
                </a:solidFill>
                <a:latin typeface="Open Sans" panose="020B0606030504020204" pitchFamily="34" charset="0"/>
                <a:ea typeface="Open Sans" panose="020B0606030504020204" pitchFamily="34" charset="0"/>
                <a:cs typeface="Open Sans" panose="020B0606030504020204" pitchFamily="34" charset="0"/>
              </a:rPr>
              <a:t>2</a:t>
            </a:r>
            <a:endParaRPr sz="4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0" name="object 27">
            <a:extLst>
              <a:ext uri="{FF2B5EF4-FFF2-40B4-BE49-F238E27FC236}">
                <a16:creationId xmlns:a16="http://schemas.microsoft.com/office/drawing/2014/main" id="{DE5AE6CF-C2FD-0A43-FD82-45970C35301D}"/>
              </a:ext>
            </a:extLst>
          </p:cNvPr>
          <p:cNvSpPr txBox="1"/>
          <p:nvPr/>
        </p:nvSpPr>
        <p:spPr>
          <a:xfrm>
            <a:off x="6070082" y="3312417"/>
            <a:ext cx="740779" cy="689291"/>
          </a:xfrm>
          <a:prstGeom prst="rect">
            <a:avLst/>
          </a:prstGeom>
        </p:spPr>
        <p:txBody>
          <a:bodyPr vert="horz" wrap="square" lIns="0" tIns="12065" rIns="0" bIns="0" rtlCol="0">
            <a:spAutoFit/>
          </a:bodyPr>
          <a:lstStyle/>
          <a:p>
            <a:pPr marL="12700" algn="ctr">
              <a:lnSpc>
                <a:spcPct val="100000"/>
              </a:lnSpc>
              <a:spcBef>
                <a:spcPts val="95"/>
              </a:spcBef>
            </a:pPr>
            <a:r>
              <a:rPr lang="en-US" sz="4400" b="1" spc="-50" dirty="0">
                <a:solidFill>
                  <a:srgbClr val="FFFFFF"/>
                </a:solidFill>
                <a:latin typeface="Open Sans" panose="020B0606030504020204" pitchFamily="34" charset="0"/>
                <a:ea typeface="Open Sans" panose="020B0606030504020204" pitchFamily="34" charset="0"/>
                <a:cs typeface="Open Sans" panose="020B0606030504020204" pitchFamily="34" charset="0"/>
              </a:rPr>
              <a:t>3</a:t>
            </a:r>
            <a:endParaRPr sz="4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1" name="object 27">
            <a:extLst>
              <a:ext uri="{FF2B5EF4-FFF2-40B4-BE49-F238E27FC236}">
                <a16:creationId xmlns:a16="http://schemas.microsoft.com/office/drawing/2014/main" id="{75558006-60F5-8238-EE83-BCBEC32D9E90}"/>
              </a:ext>
            </a:extLst>
          </p:cNvPr>
          <p:cNvSpPr txBox="1"/>
          <p:nvPr/>
        </p:nvSpPr>
        <p:spPr>
          <a:xfrm>
            <a:off x="6046932" y="4348337"/>
            <a:ext cx="740779" cy="689291"/>
          </a:xfrm>
          <a:prstGeom prst="rect">
            <a:avLst/>
          </a:prstGeom>
        </p:spPr>
        <p:txBody>
          <a:bodyPr vert="horz" wrap="square" lIns="0" tIns="12065" rIns="0" bIns="0" rtlCol="0">
            <a:spAutoFit/>
          </a:bodyPr>
          <a:lstStyle/>
          <a:p>
            <a:pPr marL="12700" algn="ctr">
              <a:lnSpc>
                <a:spcPct val="100000"/>
              </a:lnSpc>
              <a:spcBef>
                <a:spcPts val="95"/>
              </a:spcBef>
            </a:pPr>
            <a:r>
              <a:rPr lang="en-US" sz="4400" b="1" spc="-50" dirty="0">
                <a:solidFill>
                  <a:srgbClr val="FFFFFF"/>
                </a:solidFill>
                <a:latin typeface="Open Sans" panose="020B0606030504020204" pitchFamily="34" charset="0"/>
                <a:ea typeface="Open Sans" panose="020B0606030504020204" pitchFamily="34" charset="0"/>
                <a:cs typeface="Open Sans" panose="020B0606030504020204" pitchFamily="34" charset="0"/>
              </a:rPr>
              <a:t>4</a:t>
            </a:r>
            <a:endParaRPr sz="4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TextBox 32">
            <a:extLst>
              <a:ext uri="{FF2B5EF4-FFF2-40B4-BE49-F238E27FC236}">
                <a16:creationId xmlns:a16="http://schemas.microsoft.com/office/drawing/2014/main" id="{05D19E36-43F1-14D6-FDD9-CB59C7730761}"/>
              </a:ext>
            </a:extLst>
          </p:cNvPr>
          <p:cNvSpPr txBox="1"/>
          <p:nvPr/>
        </p:nvSpPr>
        <p:spPr>
          <a:xfrm>
            <a:off x="1863527" y="3473945"/>
            <a:ext cx="3993264" cy="307777"/>
          </a:xfrm>
          <a:prstGeom prst="rect">
            <a:avLst/>
          </a:prstGeom>
          <a:noFill/>
        </p:spPr>
        <p:txBody>
          <a:bodyPr wrap="square">
            <a:spAutoFit/>
          </a:bodyPr>
          <a:lstStyle/>
          <a:p>
            <a:r>
              <a:rPr lang="en-US"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Increase employee safety</a:t>
            </a:r>
            <a:endParaRPr lang="en-US" sz="140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4" name="TextBox 33">
            <a:extLst>
              <a:ext uri="{FF2B5EF4-FFF2-40B4-BE49-F238E27FC236}">
                <a16:creationId xmlns:a16="http://schemas.microsoft.com/office/drawing/2014/main" id="{FB5F8A34-9D18-9193-D9FE-CE36659887A3}"/>
              </a:ext>
            </a:extLst>
          </p:cNvPr>
          <p:cNvSpPr txBox="1"/>
          <p:nvPr/>
        </p:nvSpPr>
        <p:spPr>
          <a:xfrm>
            <a:off x="1826211" y="4510694"/>
            <a:ext cx="4062713" cy="307777"/>
          </a:xfrm>
          <a:prstGeom prst="rect">
            <a:avLst/>
          </a:prstGeom>
          <a:noFill/>
        </p:spPr>
        <p:txBody>
          <a:bodyPr wrap="square">
            <a:spAutoFit/>
          </a:bodyPr>
          <a:lstStyle/>
          <a:p>
            <a:r>
              <a:rPr lang="en-US"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Control one (1) to many SSD/PCR’s at once</a:t>
            </a:r>
            <a:endParaRPr lang="en-US" sz="140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DC73C7CC-1DBC-740D-B52B-D516F00B63ED}"/>
              </a:ext>
            </a:extLst>
          </p:cNvPr>
          <p:cNvSpPr txBox="1"/>
          <p:nvPr/>
        </p:nvSpPr>
        <p:spPr>
          <a:xfrm>
            <a:off x="6912016" y="4510693"/>
            <a:ext cx="3993264" cy="523220"/>
          </a:xfrm>
          <a:prstGeom prst="rect">
            <a:avLst/>
          </a:prstGeom>
          <a:noFill/>
        </p:spPr>
        <p:txBody>
          <a:bodyPr wrap="square">
            <a:spAutoFit/>
          </a:bodyPr>
          <a:lstStyle/>
          <a:p>
            <a:r>
              <a:rPr lang="en-US"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Reduce expenditures and employee costs</a:t>
            </a:r>
            <a:endParaRPr lang="en-US" sz="140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1400" i="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0" name="object 6">
            <a:extLst>
              <a:ext uri="{FF2B5EF4-FFF2-40B4-BE49-F238E27FC236}">
                <a16:creationId xmlns:a16="http://schemas.microsoft.com/office/drawing/2014/main" id="{C66DADD5-26DD-ACBE-BF42-D06E4031487F}"/>
              </a:ext>
            </a:extLst>
          </p:cNvPr>
          <p:cNvSpPr/>
          <p:nvPr/>
        </p:nvSpPr>
        <p:spPr>
          <a:xfrm>
            <a:off x="-1" y="437558"/>
            <a:ext cx="3700131" cy="675480"/>
          </a:xfrm>
          <a:custGeom>
            <a:avLst/>
            <a:gdLst/>
            <a:ahLst/>
            <a:cxnLst/>
            <a:rect l="l" t="t" r="r" b="b"/>
            <a:pathLst>
              <a:path w="4266565" h="1675764">
                <a:moveTo>
                  <a:pt x="4266058" y="0"/>
                </a:moveTo>
                <a:lnTo>
                  <a:pt x="0" y="0"/>
                </a:lnTo>
                <a:lnTo>
                  <a:pt x="0" y="1675341"/>
                </a:lnTo>
                <a:lnTo>
                  <a:pt x="4266058" y="1675341"/>
                </a:lnTo>
                <a:lnTo>
                  <a:pt x="4266058" y="0"/>
                </a:lnTo>
                <a:close/>
              </a:path>
            </a:pathLst>
          </a:custGeom>
          <a:solidFill>
            <a:srgbClr val="000000"/>
          </a:solidFill>
        </p:spPr>
        <p:txBody>
          <a:bodyPr wrap="square" lIns="0" tIns="0" rIns="0" bIns="0" rtlCol="0"/>
          <a:lstStyle/>
          <a:p>
            <a:endParaRPr/>
          </a:p>
        </p:txBody>
      </p:sp>
      <p:sp>
        <p:nvSpPr>
          <p:cNvPr id="41" name="Text 0">
            <a:extLst>
              <a:ext uri="{FF2B5EF4-FFF2-40B4-BE49-F238E27FC236}">
                <a16:creationId xmlns:a16="http://schemas.microsoft.com/office/drawing/2014/main" id="{7EFB164F-C66D-2B98-AA20-0519A1F3C6CD}"/>
              </a:ext>
            </a:extLst>
          </p:cNvPr>
          <p:cNvSpPr/>
          <p:nvPr/>
        </p:nvSpPr>
        <p:spPr>
          <a:xfrm>
            <a:off x="0" y="548708"/>
            <a:ext cx="3700130" cy="516632"/>
          </a:xfrm>
          <a:prstGeom prst="rect">
            <a:avLst/>
          </a:prstGeom>
          <a:noFill/>
          <a:ln/>
        </p:spPr>
        <p:txBody>
          <a:bodyPr wrap="none" lIns="0" tIns="0" rIns="0" bIns="0" rtlCol="0" anchor="t"/>
          <a:lstStyle/>
          <a:p>
            <a:pPr algn="ctr">
              <a:lnSpc>
                <a:spcPts val="4042"/>
              </a:lnSpc>
            </a:pPr>
            <a:r>
              <a:rPr lang="en-US" sz="3200" b="1" i="1" dirty="0">
                <a:latin typeface="Open Sans" panose="020B0606030504020204" pitchFamily="34" charset="0"/>
                <a:ea typeface="Open Sans" panose="020B0606030504020204" pitchFamily="34" charset="0"/>
                <a:cs typeface="Open Sans" panose="020B0606030504020204" pitchFamily="34" charset="0"/>
              </a:rPr>
              <a:t>WHY RAD </a:t>
            </a:r>
            <a:r>
              <a:rPr lang="en-US" sz="3200" b="1" i="1" dirty="0" err="1">
                <a:latin typeface="Open Sans" panose="020B0606030504020204" pitchFamily="34" charset="0"/>
                <a:ea typeface="Open Sans" panose="020B0606030504020204" pitchFamily="34" charset="0"/>
                <a:cs typeface="Open Sans" panose="020B0606030504020204" pitchFamily="34" charset="0"/>
              </a:rPr>
              <a:t>eX</a:t>
            </a:r>
            <a:r>
              <a:rPr lang="en-US" sz="3200" b="1" i="1" dirty="0">
                <a:latin typeface="Open Sans" panose="020B0606030504020204" pitchFamily="34" charset="0"/>
                <a:ea typeface="Open Sans" panose="020B0606030504020204" pitchFamily="34" charset="0"/>
                <a:cs typeface="Open Sans" panose="020B0606030504020204" pitchFamily="34" charset="0"/>
              </a:rPr>
              <a:t>?</a:t>
            </a:r>
          </a:p>
        </p:txBody>
      </p:sp>
      <p:pic>
        <p:nvPicPr>
          <p:cNvPr id="2" name="Picture 1" descr="A black background with red and white text&#10;&#10;Description automatically generated">
            <a:extLst>
              <a:ext uri="{FF2B5EF4-FFF2-40B4-BE49-F238E27FC236}">
                <a16:creationId xmlns:a16="http://schemas.microsoft.com/office/drawing/2014/main" id="{6116DB11-7A7C-95AB-3ECA-6025CC48E1EC}"/>
              </a:ext>
            </a:extLst>
          </p:cNvPr>
          <p:cNvPicPr>
            <a:picLocks noChangeAspect="1"/>
          </p:cNvPicPr>
          <p:nvPr/>
        </p:nvPicPr>
        <p:blipFill>
          <a:blip r:embed="rId3"/>
          <a:stretch>
            <a:fillRect/>
          </a:stretch>
        </p:blipFill>
        <p:spPr>
          <a:xfrm>
            <a:off x="10471493" y="6231492"/>
            <a:ext cx="1511207" cy="495676"/>
          </a:xfrm>
          <a:prstGeom prst="rect">
            <a:avLst/>
          </a:prstGeom>
          <a:effectLst>
            <a:outerShdw blurRad="266955" dist="100956" dir="4155062" algn="ctr" rotWithShape="0">
              <a:srgbClr val="000000">
                <a:alpha val="59132"/>
              </a:srgbClr>
            </a:outerShdw>
          </a:effectLst>
        </p:spPr>
      </p:pic>
    </p:spTree>
    <p:extLst>
      <p:ext uri="{BB962C8B-B14F-4D97-AF65-F5344CB8AC3E}">
        <p14:creationId xmlns:p14="http://schemas.microsoft.com/office/powerpoint/2010/main" val="170035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bject 6">
            <a:extLst>
              <a:ext uri="{FF2B5EF4-FFF2-40B4-BE49-F238E27FC236}">
                <a16:creationId xmlns:a16="http://schemas.microsoft.com/office/drawing/2014/main" id="{C66DADD5-26DD-ACBE-BF42-D06E4031487F}"/>
              </a:ext>
            </a:extLst>
          </p:cNvPr>
          <p:cNvSpPr/>
          <p:nvPr/>
        </p:nvSpPr>
        <p:spPr>
          <a:xfrm>
            <a:off x="-1" y="437558"/>
            <a:ext cx="4352082" cy="675480"/>
          </a:xfrm>
          <a:custGeom>
            <a:avLst/>
            <a:gdLst/>
            <a:ahLst/>
            <a:cxnLst/>
            <a:rect l="l" t="t" r="r" b="b"/>
            <a:pathLst>
              <a:path w="4266565" h="1675764">
                <a:moveTo>
                  <a:pt x="4266058" y="0"/>
                </a:moveTo>
                <a:lnTo>
                  <a:pt x="0" y="0"/>
                </a:lnTo>
                <a:lnTo>
                  <a:pt x="0" y="1675341"/>
                </a:lnTo>
                <a:lnTo>
                  <a:pt x="4266058" y="1675341"/>
                </a:lnTo>
                <a:lnTo>
                  <a:pt x="4266058" y="0"/>
                </a:lnTo>
                <a:close/>
              </a:path>
            </a:pathLst>
          </a:custGeom>
          <a:solidFill>
            <a:srgbClr val="000000"/>
          </a:solidFill>
        </p:spPr>
        <p:txBody>
          <a:bodyPr wrap="square" lIns="0" tIns="0" rIns="0" bIns="0" rtlCol="0"/>
          <a:lstStyle/>
          <a:p>
            <a:endParaRPr/>
          </a:p>
        </p:txBody>
      </p:sp>
      <p:sp>
        <p:nvSpPr>
          <p:cNvPr id="41" name="Text 0">
            <a:extLst>
              <a:ext uri="{FF2B5EF4-FFF2-40B4-BE49-F238E27FC236}">
                <a16:creationId xmlns:a16="http://schemas.microsoft.com/office/drawing/2014/main" id="{7EFB164F-C66D-2B98-AA20-0519A1F3C6CD}"/>
              </a:ext>
            </a:extLst>
          </p:cNvPr>
          <p:cNvSpPr/>
          <p:nvPr/>
        </p:nvSpPr>
        <p:spPr>
          <a:xfrm>
            <a:off x="578645" y="548708"/>
            <a:ext cx="3206277" cy="516632"/>
          </a:xfrm>
          <a:prstGeom prst="rect">
            <a:avLst/>
          </a:prstGeom>
          <a:noFill/>
          <a:ln/>
        </p:spPr>
        <p:txBody>
          <a:bodyPr wrap="none" lIns="0" tIns="0" rIns="0" bIns="0" rtlCol="0" anchor="t"/>
          <a:lstStyle/>
          <a:p>
            <a:pPr>
              <a:lnSpc>
                <a:spcPts val="4042"/>
              </a:lnSpc>
            </a:pPr>
            <a:r>
              <a:rPr lang="en-US" sz="3200" b="1" i="1" dirty="0">
                <a:latin typeface="Open Sans" panose="020B0606030504020204" pitchFamily="34" charset="0"/>
                <a:ea typeface="Open Sans" panose="020B0606030504020204" pitchFamily="34" charset="0"/>
                <a:cs typeface="Open Sans" panose="020B0606030504020204" pitchFamily="34" charset="0"/>
              </a:rPr>
              <a:t>RAD </a:t>
            </a:r>
            <a:r>
              <a:rPr lang="en-US" sz="3200" b="1" i="1" dirty="0" err="1">
                <a:latin typeface="Open Sans" panose="020B0606030504020204" pitchFamily="34" charset="0"/>
                <a:ea typeface="Open Sans" panose="020B0606030504020204" pitchFamily="34" charset="0"/>
                <a:cs typeface="Open Sans" panose="020B0606030504020204" pitchFamily="34" charset="0"/>
              </a:rPr>
              <a:t>eX</a:t>
            </a:r>
            <a:r>
              <a:rPr lang="en-US" sz="3200" b="1" i="1" dirty="0">
                <a:latin typeface="Open Sans" panose="020B0606030504020204" pitchFamily="34" charset="0"/>
                <a:ea typeface="Open Sans" panose="020B0606030504020204" pitchFamily="34" charset="0"/>
                <a:cs typeface="Open Sans" panose="020B0606030504020204" pitchFamily="34" charset="0"/>
              </a:rPr>
              <a:t> FEATURES</a:t>
            </a:r>
          </a:p>
        </p:txBody>
      </p:sp>
      <p:sp>
        <p:nvSpPr>
          <p:cNvPr id="3" name="Text 1">
            <a:extLst>
              <a:ext uri="{FF2B5EF4-FFF2-40B4-BE49-F238E27FC236}">
                <a16:creationId xmlns:a16="http://schemas.microsoft.com/office/drawing/2014/main" id="{54267471-A490-BF52-93A3-37B86663838E}"/>
              </a:ext>
            </a:extLst>
          </p:cNvPr>
          <p:cNvSpPr/>
          <p:nvPr/>
        </p:nvSpPr>
        <p:spPr>
          <a:xfrm>
            <a:off x="578645" y="1392357"/>
            <a:ext cx="6297018" cy="809807"/>
          </a:xfrm>
          <a:prstGeom prst="rect">
            <a:avLst/>
          </a:prstGeom>
          <a:noFill/>
          <a:ln/>
        </p:spPr>
        <p:txBody>
          <a:bodyPr wrap="square" lIns="0" tIns="0" rIns="0" bIns="0" rtlCol="0" anchor="t"/>
          <a:lstStyle/>
          <a:p>
            <a:pPr algn="ctr"/>
            <a:r>
              <a:rPr lang="en-US" sz="1200" i="1" dirty="0">
                <a:latin typeface="Open Sans" panose="020B0606030504020204" pitchFamily="34" charset="0"/>
                <a:ea typeface="Open Sans" panose="020B0606030504020204" pitchFamily="34" charset="0"/>
                <a:cs typeface="Open Sans" panose="020B0606030504020204" pitchFamily="34" charset="0"/>
              </a:rPr>
              <a:t>This next‑generation Remote AC Mitigation Disconnect delivers all the standard RAD capabilities—and adds a powerful suite of advanced features designed to further enhance safety, efficiency and system intelligence. In addition to the core functionality you rely on, RAD eX provides:</a:t>
            </a:r>
            <a:endParaRPr lang="en-US" sz="1200" i="1"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black background with red and white text&#10;&#10;Description automatically generated">
            <a:extLst>
              <a:ext uri="{FF2B5EF4-FFF2-40B4-BE49-F238E27FC236}">
                <a16:creationId xmlns:a16="http://schemas.microsoft.com/office/drawing/2014/main" id="{E7625A3F-3776-186D-B135-A1007FA65D17}"/>
              </a:ext>
            </a:extLst>
          </p:cNvPr>
          <p:cNvPicPr>
            <a:picLocks noChangeAspect="1"/>
          </p:cNvPicPr>
          <p:nvPr/>
        </p:nvPicPr>
        <p:blipFill>
          <a:blip r:embed="rId3"/>
          <a:stretch>
            <a:fillRect/>
          </a:stretch>
        </p:blipFill>
        <p:spPr>
          <a:xfrm>
            <a:off x="159129" y="6231492"/>
            <a:ext cx="1511207" cy="495676"/>
          </a:xfrm>
          <a:prstGeom prst="rect">
            <a:avLst/>
          </a:prstGeom>
          <a:effectLst>
            <a:outerShdw blurRad="266955" dist="100956" dir="4155062" algn="ctr" rotWithShape="0">
              <a:srgbClr val="000000">
                <a:alpha val="59132"/>
              </a:srgbClr>
            </a:outerShdw>
          </a:effectLst>
        </p:spPr>
      </p:pic>
      <p:sp>
        <p:nvSpPr>
          <p:cNvPr id="6" name="object 6">
            <a:extLst>
              <a:ext uri="{FF2B5EF4-FFF2-40B4-BE49-F238E27FC236}">
                <a16:creationId xmlns:a16="http://schemas.microsoft.com/office/drawing/2014/main" id="{E124865A-E2C5-E24B-5CFA-E797A243699D}"/>
              </a:ext>
            </a:extLst>
          </p:cNvPr>
          <p:cNvSpPr/>
          <p:nvPr/>
        </p:nvSpPr>
        <p:spPr>
          <a:xfrm>
            <a:off x="2075358" y="2262214"/>
            <a:ext cx="3419128" cy="577044"/>
          </a:xfrm>
          <a:custGeom>
            <a:avLst/>
            <a:gdLst/>
            <a:ahLst/>
            <a:cxnLst/>
            <a:rect l="l" t="t" r="r" b="b"/>
            <a:pathLst>
              <a:path w="7539355" h="1047115">
                <a:moveTo>
                  <a:pt x="7539037" y="0"/>
                </a:moveTo>
                <a:lnTo>
                  <a:pt x="0" y="0"/>
                </a:lnTo>
                <a:lnTo>
                  <a:pt x="0" y="1047088"/>
                </a:lnTo>
                <a:lnTo>
                  <a:pt x="7539037" y="1047088"/>
                </a:lnTo>
                <a:lnTo>
                  <a:pt x="7539037" y="0"/>
                </a:lnTo>
                <a:close/>
              </a:path>
            </a:pathLst>
          </a:custGeom>
          <a:solidFill>
            <a:srgbClr val="D6D5D5"/>
          </a:solidFill>
        </p:spPr>
        <p:txBody>
          <a:bodyPr wrap="square" lIns="0" tIns="0" rIns="0" bIns="0" rtlCol="0"/>
          <a:lstStyle/>
          <a:p>
            <a:endParaRPr/>
          </a:p>
        </p:txBody>
      </p:sp>
      <p:sp>
        <p:nvSpPr>
          <p:cNvPr id="10" name="Oval 9">
            <a:extLst>
              <a:ext uri="{FF2B5EF4-FFF2-40B4-BE49-F238E27FC236}">
                <a16:creationId xmlns:a16="http://schemas.microsoft.com/office/drawing/2014/main" id="{CA810161-1938-2F81-C46F-3F860C9DE4B5}"/>
              </a:ext>
            </a:extLst>
          </p:cNvPr>
          <p:cNvSpPr/>
          <p:nvPr/>
        </p:nvSpPr>
        <p:spPr>
          <a:xfrm>
            <a:off x="1766959" y="2267285"/>
            <a:ext cx="566902" cy="566902"/>
          </a:xfrm>
          <a:prstGeom prst="ellipse">
            <a:avLst/>
          </a:prstGeom>
          <a:solidFill>
            <a:srgbClr val="D52027"/>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bject 27">
            <a:extLst>
              <a:ext uri="{FF2B5EF4-FFF2-40B4-BE49-F238E27FC236}">
                <a16:creationId xmlns:a16="http://schemas.microsoft.com/office/drawing/2014/main" id="{D921CBC5-98D8-DF7E-8C85-3343E437DA62}"/>
              </a:ext>
            </a:extLst>
          </p:cNvPr>
          <p:cNvSpPr txBox="1"/>
          <p:nvPr/>
        </p:nvSpPr>
        <p:spPr>
          <a:xfrm>
            <a:off x="1745683" y="2292501"/>
            <a:ext cx="566902" cy="504625"/>
          </a:xfrm>
          <a:prstGeom prst="rect">
            <a:avLst/>
          </a:prstGeom>
        </p:spPr>
        <p:txBody>
          <a:bodyPr vert="horz" wrap="square" lIns="0" tIns="12065" rIns="0" bIns="0" rtlCol="0">
            <a:spAutoFit/>
          </a:bodyPr>
          <a:lstStyle/>
          <a:p>
            <a:pPr marL="12700" algn="ctr">
              <a:lnSpc>
                <a:spcPct val="100000"/>
              </a:lnSpc>
              <a:spcBef>
                <a:spcPts val="95"/>
              </a:spcBef>
            </a:pPr>
            <a:r>
              <a:rPr sz="3200" b="1" spc="-50" dirty="0">
                <a:solidFill>
                  <a:srgbClr val="FFFFFF"/>
                </a:solidFill>
                <a:latin typeface="Open Sans" panose="020B0606030504020204" pitchFamily="34" charset="0"/>
                <a:ea typeface="Open Sans" panose="020B0606030504020204" pitchFamily="34" charset="0"/>
                <a:cs typeface="Open Sans" panose="020B0606030504020204" pitchFamily="34" charset="0"/>
              </a:rPr>
              <a:t>1</a:t>
            </a:r>
            <a:endParaRPr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CD61CB4E-66F2-07E3-2BCA-8DA9E96FC1EB}"/>
              </a:ext>
            </a:extLst>
          </p:cNvPr>
          <p:cNvSpPr txBox="1"/>
          <p:nvPr/>
        </p:nvSpPr>
        <p:spPr>
          <a:xfrm>
            <a:off x="2256944" y="2398776"/>
            <a:ext cx="3055956" cy="307777"/>
          </a:xfrm>
          <a:prstGeom prst="rect">
            <a:avLst/>
          </a:prstGeom>
          <a:noFill/>
        </p:spPr>
        <p:txBody>
          <a:bodyPr wrap="square">
            <a:spAutoFit/>
          </a:bodyPr>
          <a:lstStyle/>
          <a:p>
            <a:pPr marL="228600" marR="0" algn="l">
              <a:spcBef>
                <a:spcPts val="0"/>
              </a:spcBef>
              <a:spcAft>
                <a:spcPts val="0"/>
              </a:spcAft>
            </a:pPr>
            <a:r>
              <a:rPr lang="en-US" sz="1400"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DC Pipe Voltage</a:t>
            </a:r>
          </a:p>
        </p:txBody>
      </p:sp>
      <p:sp>
        <p:nvSpPr>
          <p:cNvPr id="33" name="object 6">
            <a:extLst>
              <a:ext uri="{FF2B5EF4-FFF2-40B4-BE49-F238E27FC236}">
                <a16:creationId xmlns:a16="http://schemas.microsoft.com/office/drawing/2014/main" id="{DA76ABD5-EB31-043D-39FC-5DA3BF2CC523}"/>
              </a:ext>
            </a:extLst>
          </p:cNvPr>
          <p:cNvSpPr/>
          <p:nvPr/>
        </p:nvSpPr>
        <p:spPr>
          <a:xfrm>
            <a:off x="2075358" y="3025954"/>
            <a:ext cx="3419128" cy="566902"/>
          </a:xfrm>
          <a:custGeom>
            <a:avLst/>
            <a:gdLst/>
            <a:ahLst/>
            <a:cxnLst/>
            <a:rect l="l" t="t" r="r" b="b"/>
            <a:pathLst>
              <a:path w="7539355" h="1047115">
                <a:moveTo>
                  <a:pt x="7539037" y="0"/>
                </a:moveTo>
                <a:lnTo>
                  <a:pt x="0" y="0"/>
                </a:lnTo>
                <a:lnTo>
                  <a:pt x="0" y="1047088"/>
                </a:lnTo>
                <a:lnTo>
                  <a:pt x="7539037" y="1047088"/>
                </a:lnTo>
                <a:lnTo>
                  <a:pt x="7539037" y="0"/>
                </a:lnTo>
                <a:close/>
              </a:path>
            </a:pathLst>
          </a:custGeom>
          <a:solidFill>
            <a:srgbClr val="D6D5D5"/>
          </a:solidFill>
        </p:spPr>
        <p:txBody>
          <a:bodyPr wrap="square" lIns="0" tIns="0" rIns="0" bIns="0" rtlCol="0"/>
          <a:lstStyle/>
          <a:p>
            <a:endParaRPr/>
          </a:p>
        </p:txBody>
      </p:sp>
      <p:sp>
        <p:nvSpPr>
          <p:cNvPr id="34" name="Oval 33">
            <a:extLst>
              <a:ext uri="{FF2B5EF4-FFF2-40B4-BE49-F238E27FC236}">
                <a16:creationId xmlns:a16="http://schemas.microsoft.com/office/drawing/2014/main" id="{55FBA0E8-EBBF-01F7-2A81-06DA2E57B0B0}"/>
              </a:ext>
            </a:extLst>
          </p:cNvPr>
          <p:cNvSpPr/>
          <p:nvPr/>
        </p:nvSpPr>
        <p:spPr>
          <a:xfrm>
            <a:off x="1766959" y="3020883"/>
            <a:ext cx="566902" cy="566902"/>
          </a:xfrm>
          <a:prstGeom prst="ellipse">
            <a:avLst/>
          </a:prstGeom>
          <a:solidFill>
            <a:srgbClr val="D52027"/>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object 27">
            <a:extLst>
              <a:ext uri="{FF2B5EF4-FFF2-40B4-BE49-F238E27FC236}">
                <a16:creationId xmlns:a16="http://schemas.microsoft.com/office/drawing/2014/main" id="{D6BF1AD8-65F1-357B-BC06-F4B25E204718}"/>
              </a:ext>
            </a:extLst>
          </p:cNvPr>
          <p:cNvSpPr txBox="1"/>
          <p:nvPr/>
        </p:nvSpPr>
        <p:spPr>
          <a:xfrm>
            <a:off x="1745683" y="3046099"/>
            <a:ext cx="566902" cy="504625"/>
          </a:xfrm>
          <a:prstGeom prst="rect">
            <a:avLst/>
          </a:prstGeom>
        </p:spPr>
        <p:txBody>
          <a:bodyPr vert="horz" wrap="square" lIns="0" tIns="12065" rIns="0" bIns="0" rtlCol="0">
            <a:spAutoFit/>
          </a:bodyPr>
          <a:lstStyle/>
          <a:p>
            <a:pPr marL="12700" algn="ctr">
              <a:lnSpc>
                <a:spcPct val="100000"/>
              </a:lnSpc>
              <a:spcBef>
                <a:spcPts val="95"/>
              </a:spcBef>
            </a:pPr>
            <a:r>
              <a:rPr lang="en-US" sz="3200" b="1" spc="-50" dirty="0">
                <a:solidFill>
                  <a:srgbClr val="FFFFFF"/>
                </a:solidFill>
                <a:latin typeface="Open Sans" panose="020B0606030504020204" pitchFamily="34" charset="0"/>
                <a:ea typeface="Open Sans" panose="020B0606030504020204" pitchFamily="34" charset="0"/>
                <a:cs typeface="Open Sans" panose="020B0606030504020204" pitchFamily="34" charset="0"/>
              </a:rPr>
              <a:t>2</a:t>
            </a:r>
            <a:endParaRPr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6" name="TextBox 35">
            <a:extLst>
              <a:ext uri="{FF2B5EF4-FFF2-40B4-BE49-F238E27FC236}">
                <a16:creationId xmlns:a16="http://schemas.microsoft.com/office/drawing/2014/main" id="{A4F56A3A-1A14-B6ED-C46E-A0765E1A9CD2}"/>
              </a:ext>
            </a:extLst>
          </p:cNvPr>
          <p:cNvSpPr txBox="1"/>
          <p:nvPr/>
        </p:nvSpPr>
        <p:spPr>
          <a:xfrm>
            <a:off x="2256944" y="3162334"/>
            <a:ext cx="3055956" cy="307777"/>
          </a:xfrm>
          <a:prstGeom prst="rect">
            <a:avLst/>
          </a:prstGeom>
          <a:noFill/>
        </p:spPr>
        <p:txBody>
          <a:bodyPr wrap="square">
            <a:spAutoFit/>
          </a:bodyPr>
          <a:lstStyle/>
          <a:p>
            <a:pPr marL="228600" marR="0" algn="l">
              <a:spcBef>
                <a:spcPts val="0"/>
              </a:spcBef>
              <a:spcAft>
                <a:spcPts val="0"/>
              </a:spcAft>
            </a:pPr>
            <a:r>
              <a:rPr lang="en-US" sz="1400"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DC Pipe Current</a:t>
            </a:r>
          </a:p>
        </p:txBody>
      </p:sp>
      <p:sp>
        <p:nvSpPr>
          <p:cNvPr id="37" name="object 6">
            <a:extLst>
              <a:ext uri="{FF2B5EF4-FFF2-40B4-BE49-F238E27FC236}">
                <a16:creationId xmlns:a16="http://schemas.microsoft.com/office/drawing/2014/main" id="{F97012B2-CF35-8C91-44D8-EB06152D1A63}"/>
              </a:ext>
            </a:extLst>
          </p:cNvPr>
          <p:cNvSpPr/>
          <p:nvPr/>
        </p:nvSpPr>
        <p:spPr>
          <a:xfrm>
            <a:off x="2075358" y="3776874"/>
            <a:ext cx="3419128" cy="566902"/>
          </a:xfrm>
          <a:custGeom>
            <a:avLst/>
            <a:gdLst/>
            <a:ahLst/>
            <a:cxnLst/>
            <a:rect l="l" t="t" r="r" b="b"/>
            <a:pathLst>
              <a:path w="7539355" h="1047115">
                <a:moveTo>
                  <a:pt x="7539037" y="0"/>
                </a:moveTo>
                <a:lnTo>
                  <a:pt x="0" y="0"/>
                </a:lnTo>
                <a:lnTo>
                  <a:pt x="0" y="1047088"/>
                </a:lnTo>
                <a:lnTo>
                  <a:pt x="7539037" y="1047088"/>
                </a:lnTo>
                <a:lnTo>
                  <a:pt x="7539037" y="0"/>
                </a:lnTo>
                <a:close/>
              </a:path>
            </a:pathLst>
          </a:custGeom>
          <a:solidFill>
            <a:srgbClr val="D6D5D5"/>
          </a:solidFill>
        </p:spPr>
        <p:txBody>
          <a:bodyPr wrap="square" lIns="0" tIns="0" rIns="0" bIns="0" rtlCol="0"/>
          <a:lstStyle/>
          <a:p>
            <a:endParaRPr/>
          </a:p>
        </p:txBody>
      </p:sp>
      <p:sp>
        <p:nvSpPr>
          <p:cNvPr id="38" name="Oval 37">
            <a:extLst>
              <a:ext uri="{FF2B5EF4-FFF2-40B4-BE49-F238E27FC236}">
                <a16:creationId xmlns:a16="http://schemas.microsoft.com/office/drawing/2014/main" id="{397D6900-54EF-F3E5-31C1-BBBF75E5D40F}"/>
              </a:ext>
            </a:extLst>
          </p:cNvPr>
          <p:cNvSpPr/>
          <p:nvPr/>
        </p:nvSpPr>
        <p:spPr>
          <a:xfrm>
            <a:off x="1766959" y="3771803"/>
            <a:ext cx="566902" cy="566902"/>
          </a:xfrm>
          <a:prstGeom prst="ellipse">
            <a:avLst/>
          </a:prstGeom>
          <a:solidFill>
            <a:srgbClr val="D52027"/>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object 27">
            <a:extLst>
              <a:ext uri="{FF2B5EF4-FFF2-40B4-BE49-F238E27FC236}">
                <a16:creationId xmlns:a16="http://schemas.microsoft.com/office/drawing/2014/main" id="{D27C0B0D-CC05-8109-26FC-BFF23783F2B6}"/>
              </a:ext>
            </a:extLst>
          </p:cNvPr>
          <p:cNvSpPr txBox="1"/>
          <p:nvPr/>
        </p:nvSpPr>
        <p:spPr>
          <a:xfrm>
            <a:off x="1745683" y="3797019"/>
            <a:ext cx="566902" cy="504625"/>
          </a:xfrm>
          <a:prstGeom prst="rect">
            <a:avLst/>
          </a:prstGeom>
        </p:spPr>
        <p:txBody>
          <a:bodyPr vert="horz" wrap="square" lIns="0" tIns="12065" rIns="0" bIns="0" rtlCol="0">
            <a:spAutoFit/>
          </a:bodyPr>
          <a:lstStyle/>
          <a:p>
            <a:pPr marL="12700" algn="ctr">
              <a:lnSpc>
                <a:spcPct val="100000"/>
              </a:lnSpc>
              <a:spcBef>
                <a:spcPts val="95"/>
              </a:spcBef>
            </a:pPr>
            <a:r>
              <a:rPr lang="en-US" sz="3200" b="1" spc="-50" dirty="0">
                <a:solidFill>
                  <a:srgbClr val="FFFFFF"/>
                </a:solidFill>
                <a:latin typeface="Open Sans" panose="020B0606030504020204" pitchFamily="34" charset="0"/>
                <a:ea typeface="Open Sans" panose="020B0606030504020204" pitchFamily="34" charset="0"/>
                <a:cs typeface="Open Sans" panose="020B0606030504020204" pitchFamily="34" charset="0"/>
              </a:rPr>
              <a:t>3</a:t>
            </a:r>
            <a:endParaRPr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2" name="TextBox 41">
            <a:extLst>
              <a:ext uri="{FF2B5EF4-FFF2-40B4-BE49-F238E27FC236}">
                <a16:creationId xmlns:a16="http://schemas.microsoft.com/office/drawing/2014/main" id="{06D87592-80B4-D191-C146-CC7DED540827}"/>
              </a:ext>
            </a:extLst>
          </p:cNvPr>
          <p:cNvSpPr txBox="1"/>
          <p:nvPr/>
        </p:nvSpPr>
        <p:spPr>
          <a:xfrm>
            <a:off x="2256944" y="3913254"/>
            <a:ext cx="3055956" cy="307777"/>
          </a:xfrm>
          <a:prstGeom prst="rect">
            <a:avLst/>
          </a:prstGeom>
          <a:noFill/>
        </p:spPr>
        <p:txBody>
          <a:bodyPr wrap="square">
            <a:spAutoFit/>
          </a:bodyPr>
          <a:lstStyle/>
          <a:p>
            <a:pPr marL="228600" marR="0" algn="l">
              <a:spcBef>
                <a:spcPts val="0"/>
              </a:spcBef>
              <a:spcAft>
                <a:spcPts val="0"/>
              </a:spcAft>
            </a:pPr>
            <a:r>
              <a:rPr lang="en-US" sz="1400"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DC Current Density</a:t>
            </a:r>
          </a:p>
        </p:txBody>
      </p:sp>
      <p:sp>
        <p:nvSpPr>
          <p:cNvPr id="43" name="object 6">
            <a:extLst>
              <a:ext uri="{FF2B5EF4-FFF2-40B4-BE49-F238E27FC236}">
                <a16:creationId xmlns:a16="http://schemas.microsoft.com/office/drawing/2014/main" id="{76A93A92-AE15-3156-BDA8-7AB6EA913604}"/>
              </a:ext>
            </a:extLst>
          </p:cNvPr>
          <p:cNvSpPr/>
          <p:nvPr/>
        </p:nvSpPr>
        <p:spPr>
          <a:xfrm>
            <a:off x="2075358" y="4558368"/>
            <a:ext cx="3419128" cy="566902"/>
          </a:xfrm>
          <a:custGeom>
            <a:avLst/>
            <a:gdLst/>
            <a:ahLst/>
            <a:cxnLst/>
            <a:rect l="l" t="t" r="r" b="b"/>
            <a:pathLst>
              <a:path w="7539355" h="1047115">
                <a:moveTo>
                  <a:pt x="7539037" y="0"/>
                </a:moveTo>
                <a:lnTo>
                  <a:pt x="0" y="0"/>
                </a:lnTo>
                <a:lnTo>
                  <a:pt x="0" y="1047088"/>
                </a:lnTo>
                <a:lnTo>
                  <a:pt x="7539037" y="1047088"/>
                </a:lnTo>
                <a:lnTo>
                  <a:pt x="7539037" y="0"/>
                </a:lnTo>
                <a:close/>
              </a:path>
            </a:pathLst>
          </a:custGeom>
          <a:solidFill>
            <a:srgbClr val="D6D5D5"/>
          </a:solidFill>
        </p:spPr>
        <p:txBody>
          <a:bodyPr wrap="square" lIns="0" tIns="0" rIns="0" bIns="0" rtlCol="0"/>
          <a:lstStyle/>
          <a:p>
            <a:endParaRPr/>
          </a:p>
        </p:txBody>
      </p:sp>
      <p:sp>
        <p:nvSpPr>
          <p:cNvPr id="44" name="Oval 43">
            <a:extLst>
              <a:ext uri="{FF2B5EF4-FFF2-40B4-BE49-F238E27FC236}">
                <a16:creationId xmlns:a16="http://schemas.microsoft.com/office/drawing/2014/main" id="{F454F2DE-0CDD-3FED-8023-C132D43E57C8}"/>
              </a:ext>
            </a:extLst>
          </p:cNvPr>
          <p:cNvSpPr/>
          <p:nvPr/>
        </p:nvSpPr>
        <p:spPr>
          <a:xfrm>
            <a:off x="1766959" y="4553297"/>
            <a:ext cx="566902" cy="566902"/>
          </a:xfrm>
          <a:prstGeom prst="ellipse">
            <a:avLst/>
          </a:prstGeom>
          <a:solidFill>
            <a:srgbClr val="D52027"/>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object 27">
            <a:extLst>
              <a:ext uri="{FF2B5EF4-FFF2-40B4-BE49-F238E27FC236}">
                <a16:creationId xmlns:a16="http://schemas.microsoft.com/office/drawing/2014/main" id="{E570E595-C3C2-4B5E-B3AA-EF713EADAC84}"/>
              </a:ext>
            </a:extLst>
          </p:cNvPr>
          <p:cNvSpPr txBox="1"/>
          <p:nvPr/>
        </p:nvSpPr>
        <p:spPr>
          <a:xfrm>
            <a:off x="1745683" y="4578513"/>
            <a:ext cx="566902" cy="504625"/>
          </a:xfrm>
          <a:prstGeom prst="rect">
            <a:avLst/>
          </a:prstGeom>
        </p:spPr>
        <p:txBody>
          <a:bodyPr vert="horz" wrap="square" lIns="0" tIns="12065" rIns="0" bIns="0" rtlCol="0">
            <a:spAutoFit/>
          </a:bodyPr>
          <a:lstStyle/>
          <a:p>
            <a:pPr marL="12700" algn="ctr">
              <a:lnSpc>
                <a:spcPct val="100000"/>
              </a:lnSpc>
              <a:spcBef>
                <a:spcPts val="95"/>
              </a:spcBef>
            </a:pPr>
            <a:r>
              <a:rPr lang="en-US" sz="3200" b="1" spc="-50" dirty="0">
                <a:solidFill>
                  <a:srgbClr val="FFFFFF"/>
                </a:solidFill>
                <a:latin typeface="Open Sans" panose="020B0606030504020204" pitchFamily="34" charset="0"/>
                <a:ea typeface="Open Sans" panose="020B0606030504020204" pitchFamily="34" charset="0"/>
                <a:cs typeface="Open Sans" panose="020B0606030504020204" pitchFamily="34" charset="0"/>
              </a:rPr>
              <a:t>4</a:t>
            </a:r>
            <a:endParaRPr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6" name="TextBox 45">
            <a:extLst>
              <a:ext uri="{FF2B5EF4-FFF2-40B4-BE49-F238E27FC236}">
                <a16:creationId xmlns:a16="http://schemas.microsoft.com/office/drawing/2014/main" id="{89BD6C8A-6D2E-C8A5-E684-0A03C127710B}"/>
              </a:ext>
            </a:extLst>
          </p:cNvPr>
          <p:cNvSpPr txBox="1"/>
          <p:nvPr/>
        </p:nvSpPr>
        <p:spPr>
          <a:xfrm>
            <a:off x="2256944" y="4694748"/>
            <a:ext cx="3055956" cy="307777"/>
          </a:xfrm>
          <a:prstGeom prst="rect">
            <a:avLst/>
          </a:prstGeom>
          <a:noFill/>
        </p:spPr>
        <p:txBody>
          <a:bodyPr wrap="square">
            <a:spAutoFit/>
          </a:bodyPr>
          <a:lstStyle/>
          <a:p>
            <a:pPr marL="228600" marR="0" algn="l">
              <a:spcBef>
                <a:spcPts val="0"/>
              </a:spcBef>
              <a:spcAft>
                <a:spcPts val="0"/>
              </a:spcAft>
            </a:pPr>
            <a:r>
              <a:rPr lang="en-US" sz="1400"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AC Pipe Voltage</a:t>
            </a:r>
          </a:p>
        </p:txBody>
      </p:sp>
      <p:sp>
        <p:nvSpPr>
          <p:cNvPr id="47" name="object 6">
            <a:extLst>
              <a:ext uri="{FF2B5EF4-FFF2-40B4-BE49-F238E27FC236}">
                <a16:creationId xmlns:a16="http://schemas.microsoft.com/office/drawing/2014/main" id="{C4768ED4-5E39-CC3F-288E-9F037D0962A9}"/>
              </a:ext>
            </a:extLst>
          </p:cNvPr>
          <p:cNvSpPr/>
          <p:nvPr/>
        </p:nvSpPr>
        <p:spPr>
          <a:xfrm>
            <a:off x="2075358" y="5302801"/>
            <a:ext cx="3419128" cy="566902"/>
          </a:xfrm>
          <a:custGeom>
            <a:avLst/>
            <a:gdLst/>
            <a:ahLst/>
            <a:cxnLst/>
            <a:rect l="l" t="t" r="r" b="b"/>
            <a:pathLst>
              <a:path w="7539355" h="1047115">
                <a:moveTo>
                  <a:pt x="7539037" y="0"/>
                </a:moveTo>
                <a:lnTo>
                  <a:pt x="0" y="0"/>
                </a:lnTo>
                <a:lnTo>
                  <a:pt x="0" y="1047088"/>
                </a:lnTo>
                <a:lnTo>
                  <a:pt x="7539037" y="1047088"/>
                </a:lnTo>
                <a:lnTo>
                  <a:pt x="7539037" y="0"/>
                </a:lnTo>
                <a:close/>
              </a:path>
            </a:pathLst>
          </a:custGeom>
          <a:solidFill>
            <a:srgbClr val="D6D5D5"/>
          </a:solidFill>
        </p:spPr>
        <p:txBody>
          <a:bodyPr wrap="square" lIns="0" tIns="0" rIns="0" bIns="0" rtlCol="0"/>
          <a:lstStyle/>
          <a:p>
            <a:endParaRPr/>
          </a:p>
        </p:txBody>
      </p:sp>
      <p:sp>
        <p:nvSpPr>
          <p:cNvPr id="48" name="Oval 47">
            <a:extLst>
              <a:ext uri="{FF2B5EF4-FFF2-40B4-BE49-F238E27FC236}">
                <a16:creationId xmlns:a16="http://schemas.microsoft.com/office/drawing/2014/main" id="{75CFA5C1-87EF-A85D-660C-90ABA5A1A704}"/>
              </a:ext>
            </a:extLst>
          </p:cNvPr>
          <p:cNvSpPr/>
          <p:nvPr/>
        </p:nvSpPr>
        <p:spPr>
          <a:xfrm>
            <a:off x="1766959" y="5297730"/>
            <a:ext cx="566902" cy="566902"/>
          </a:xfrm>
          <a:prstGeom prst="ellipse">
            <a:avLst/>
          </a:prstGeom>
          <a:solidFill>
            <a:srgbClr val="D52027"/>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object 27">
            <a:extLst>
              <a:ext uri="{FF2B5EF4-FFF2-40B4-BE49-F238E27FC236}">
                <a16:creationId xmlns:a16="http://schemas.microsoft.com/office/drawing/2014/main" id="{7296A6FD-3D4E-7990-B46F-944FED90054A}"/>
              </a:ext>
            </a:extLst>
          </p:cNvPr>
          <p:cNvSpPr txBox="1"/>
          <p:nvPr/>
        </p:nvSpPr>
        <p:spPr>
          <a:xfrm>
            <a:off x="1745683" y="5322946"/>
            <a:ext cx="566902" cy="504625"/>
          </a:xfrm>
          <a:prstGeom prst="rect">
            <a:avLst/>
          </a:prstGeom>
        </p:spPr>
        <p:txBody>
          <a:bodyPr vert="horz" wrap="square" lIns="0" tIns="12065" rIns="0" bIns="0" rtlCol="0">
            <a:spAutoFit/>
          </a:bodyPr>
          <a:lstStyle/>
          <a:p>
            <a:pPr marL="12700" algn="ctr">
              <a:lnSpc>
                <a:spcPct val="100000"/>
              </a:lnSpc>
              <a:spcBef>
                <a:spcPts val="95"/>
              </a:spcBef>
            </a:pPr>
            <a:r>
              <a:rPr lang="en-US" sz="3200" b="1" spc="-50" dirty="0">
                <a:solidFill>
                  <a:srgbClr val="FFFFFF"/>
                </a:solidFill>
                <a:latin typeface="Open Sans" panose="020B0606030504020204" pitchFamily="34" charset="0"/>
                <a:ea typeface="Open Sans" panose="020B0606030504020204" pitchFamily="34" charset="0"/>
                <a:cs typeface="Open Sans" panose="020B0606030504020204" pitchFamily="34" charset="0"/>
              </a:rPr>
              <a:t>5</a:t>
            </a:r>
            <a:endParaRPr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0" name="TextBox 49">
            <a:extLst>
              <a:ext uri="{FF2B5EF4-FFF2-40B4-BE49-F238E27FC236}">
                <a16:creationId xmlns:a16="http://schemas.microsoft.com/office/drawing/2014/main" id="{F28CA719-27A0-8918-CFB3-7C72D81E6BB7}"/>
              </a:ext>
            </a:extLst>
          </p:cNvPr>
          <p:cNvSpPr txBox="1"/>
          <p:nvPr/>
        </p:nvSpPr>
        <p:spPr>
          <a:xfrm>
            <a:off x="2256944" y="5439181"/>
            <a:ext cx="3055956" cy="307777"/>
          </a:xfrm>
          <a:prstGeom prst="rect">
            <a:avLst/>
          </a:prstGeom>
          <a:noFill/>
        </p:spPr>
        <p:txBody>
          <a:bodyPr wrap="square">
            <a:spAutoFit/>
          </a:bodyPr>
          <a:lstStyle/>
          <a:p>
            <a:pPr marL="228600" marR="0" algn="l">
              <a:spcBef>
                <a:spcPts val="0"/>
              </a:spcBef>
              <a:spcAft>
                <a:spcPts val="0"/>
              </a:spcAft>
            </a:pPr>
            <a:r>
              <a:rPr lang="en-US" sz="1400"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AC Pipe Current</a:t>
            </a:r>
          </a:p>
        </p:txBody>
      </p:sp>
      <p:pic>
        <p:nvPicPr>
          <p:cNvPr id="51" name="Picture 50" descr="A box on a pole in a field&#10;&#10;Description automatically generated">
            <a:extLst>
              <a:ext uri="{FF2B5EF4-FFF2-40B4-BE49-F238E27FC236}">
                <a16:creationId xmlns:a16="http://schemas.microsoft.com/office/drawing/2014/main" id="{338E2870-1E69-ACD4-6E75-C846015DF142}"/>
              </a:ext>
            </a:extLst>
          </p:cNvPr>
          <p:cNvPicPr>
            <a:picLocks noChangeAspect="1"/>
          </p:cNvPicPr>
          <p:nvPr/>
        </p:nvPicPr>
        <p:blipFill>
          <a:blip r:embed="rId4"/>
          <a:stretch>
            <a:fillRect/>
          </a:stretch>
        </p:blipFill>
        <p:spPr>
          <a:xfrm>
            <a:off x="7269930" y="0"/>
            <a:ext cx="4922070" cy="6858000"/>
          </a:xfrm>
          <a:prstGeom prst="rect">
            <a:avLst/>
          </a:prstGeom>
        </p:spPr>
      </p:pic>
      <p:sp>
        <p:nvSpPr>
          <p:cNvPr id="2" name="object 6">
            <a:extLst>
              <a:ext uri="{FF2B5EF4-FFF2-40B4-BE49-F238E27FC236}">
                <a16:creationId xmlns:a16="http://schemas.microsoft.com/office/drawing/2014/main" id="{D151A2DE-8826-D6CD-4B25-9177025FA190}"/>
              </a:ext>
            </a:extLst>
          </p:cNvPr>
          <p:cNvSpPr/>
          <p:nvPr/>
        </p:nvSpPr>
        <p:spPr>
          <a:xfrm>
            <a:off x="2064603" y="6037092"/>
            <a:ext cx="3419128" cy="566902"/>
          </a:xfrm>
          <a:custGeom>
            <a:avLst/>
            <a:gdLst/>
            <a:ahLst/>
            <a:cxnLst/>
            <a:rect l="l" t="t" r="r" b="b"/>
            <a:pathLst>
              <a:path w="7539355" h="1047115">
                <a:moveTo>
                  <a:pt x="7539037" y="0"/>
                </a:moveTo>
                <a:lnTo>
                  <a:pt x="0" y="0"/>
                </a:lnTo>
                <a:lnTo>
                  <a:pt x="0" y="1047088"/>
                </a:lnTo>
                <a:lnTo>
                  <a:pt x="7539037" y="1047088"/>
                </a:lnTo>
                <a:lnTo>
                  <a:pt x="7539037" y="0"/>
                </a:lnTo>
                <a:close/>
              </a:path>
            </a:pathLst>
          </a:custGeom>
          <a:solidFill>
            <a:srgbClr val="D6D5D5"/>
          </a:solidFill>
        </p:spPr>
        <p:txBody>
          <a:bodyPr wrap="square" lIns="0" tIns="0" rIns="0" bIns="0" rtlCol="0"/>
          <a:lstStyle/>
          <a:p>
            <a:endParaRPr/>
          </a:p>
        </p:txBody>
      </p:sp>
      <p:sp>
        <p:nvSpPr>
          <p:cNvPr id="4" name="Oval 3">
            <a:extLst>
              <a:ext uri="{FF2B5EF4-FFF2-40B4-BE49-F238E27FC236}">
                <a16:creationId xmlns:a16="http://schemas.microsoft.com/office/drawing/2014/main" id="{69BD7623-BD24-789D-9D97-9AAE4B58DFE9}"/>
              </a:ext>
            </a:extLst>
          </p:cNvPr>
          <p:cNvSpPr/>
          <p:nvPr/>
        </p:nvSpPr>
        <p:spPr>
          <a:xfrm>
            <a:off x="1756204" y="6032021"/>
            <a:ext cx="566902" cy="566902"/>
          </a:xfrm>
          <a:prstGeom prst="ellipse">
            <a:avLst/>
          </a:prstGeom>
          <a:solidFill>
            <a:srgbClr val="D52027"/>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bject 27">
            <a:extLst>
              <a:ext uri="{FF2B5EF4-FFF2-40B4-BE49-F238E27FC236}">
                <a16:creationId xmlns:a16="http://schemas.microsoft.com/office/drawing/2014/main" id="{20F536D4-EE04-2198-5C19-4EB69410AE48}"/>
              </a:ext>
            </a:extLst>
          </p:cNvPr>
          <p:cNvSpPr txBox="1"/>
          <p:nvPr/>
        </p:nvSpPr>
        <p:spPr>
          <a:xfrm>
            <a:off x="1734928" y="6057237"/>
            <a:ext cx="566902" cy="504625"/>
          </a:xfrm>
          <a:prstGeom prst="rect">
            <a:avLst/>
          </a:prstGeom>
        </p:spPr>
        <p:txBody>
          <a:bodyPr vert="horz" wrap="square" lIns="0" tIns="12065" rIns="0" bIns="0" rtlCol="0">
            <a:spAutoFit/>
          </a:bodyPr>
          <a:lstStyle/>
          <a:p>
            <a:pPr marL="12700" algn="ctr">
              <a:lnSpc>
                <a:spcPct val="100000"/>
              </a:lnSpc>
              <a:spcBef>
                <a:spcPts val="95"/>
              </a:spcBef>
            </a:pPr>
            <a:r>
              <a:rPr lang="en-US" sz="3200" b="1" spc="-50" dirty="0">
                <a:solidFill>
                  <a:srgbClr val="FFFFFF"/>
                </a:solidFill>
                <a:latin typeface="Open Sans" panose="020B0606030504020204" pitchFamily="34" charset="0"/>
                <a:ea typeface="Open Sans" panose="020B0606030504020204" pitchFamily="34" charset="0"/>
                <a:cs typeface="Open Sans" panose="020B0606030504020204" pitchFamily="34" charset="0"/>
              </a:rPr>
              <a:t>6</a:t>
            </a:r>
            <a:endParaRPr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22451171-096F-6066-97A1-205F50FE2427}"/>
              </a:ext>
            </a:extLst>
          </p:cNvPr>
          <p:cNvSpPr txBox="1"/>
          <p:nvPr/>
        </p:nvSpPr>
        <p:spPr>
          <a:xfrm>
            <a:off x="2246189" y="6173472"/>
            <a:ext cx="3055956" cy="307777"/>
          </a:xfrm>
          <a:prstGeom prst="rect">
            <a:avLst/>
          </a:prstGeom>
          <a:noFill/>
        </p:spPr>
        <p:txBody>
          <a:bodyPr wrap="square">
            <a:spAutoFit/>
          </a:bodyPr>
          <a:lstStyle/>
          <a:p>
            <a:pPr marL="228600" marR="0" algn="l">
              <a:spcBef>
                <a:spcPts val="0"/>
              </a:spcBef>
              <a:spcAft>
                <a:spcPts val="0"/>
              </a:spcAft>
            </a:pPr>
            <a:r>
              <a:rPr lang="en-US" sz="1400" i="1" dirty="0">
                <a:solidFill>
                  <a:srgbClr val="000000"/>
                </a:solidFill>
                <a:latin typeface="Open Sans" panose="020B0606030504020204" pitchFamily="34" charset="0"/>
                <a:ea typeface="Open Sans" panose="020B0606030504020204" pitchFamily="34" charset="0"/>
                <a:cs typeface="Open Sans" panose="020B0606030504020204" pitchFamily="34" charset="0"/>
              </a:rPr>
              <a:t>A</a:t>
            </a:r>
            <a:r>
              <a:rPr lang="en-US" sz="1400" i="1"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 Current Density</a:t>
            </a:r>
          </a:p>
        </p:txBody>
      </p:sp>
    </p:spTree>
    <p:extLst>
      <p:ext uri="{BB962C8B-B14F-4D97-AF65-F5344CB8AC3E}">
        <p14:creationId xmlns:p14="http://schemas.microsoft.com/office/powerpoint/2010/main" val="231692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3">
            <a:extLst>
              <a:ext uri="{FF2B5EF4-FFF2-40B4-BE49-F238E27FC236}">
                <a16:creationId xmlns:a16="http://schemas.microsoft.com/office/drawing/2014/main" id="{777A5DFE-11F8-FFCF-C0CF-A4CA2549A281}"/>
              </a:ext>
            </a:extLst>
          </p:cNvPr>
          <p:cNvSpPr/>
          <p:nvPr/>
        </p:nvSpPr>
        <p:spPr>
          <a:xfrm>
            <a:off x="5635277" y="2065041"/>
            <a:ext cx="6556723" cy="385446"/>
          </a:xfrm>
          <a:prstGeom prst="rect">
            <a:avLst/>
          </a:prstGeom>
          <a:noFill/>
          <a:ln/>
        </p:spPr>
        <p:txBody>
          <a:bodyPr wrap="none" lIns="0" tIns="0" rIns="0" bIns="0" rtlCol="0" anchor="t"/>
          <a:lstStyle/>
          <a:p>
            <a:pPr algn="ctr">
              <a:lnSpc>
                <a:spcPts val="2083"/>
              </a:lnSpc>
            </a:pPr>
            <a:r>
              <a:rPr lang="en-US" sz="1600" b="1" dirty="0">
                <a:latin typeface="Open Sans" panose="020B0606030504020204" pitchFamily="34" charset="0"/>
                <a:ea typeface="Open Sans" panose="020B0606030504020204" pitchFamily="34" charset="0"/>
                <a:cs typeface="Open Sans" panose="020B0606030504020204" pitchFamily="34" charset="0"/>
              </a:rPr>
              <a:t>TECHNICIAN SAFETY</a:t>
            </a:r>
          </a:p>
        </p:txBody>
      </p:sp>
      <p:sp>
        <p:nvSpPr>
          <p:cNvPr id="23" name="Text 4">
            <a:extLst>
              <a:ext uri="{FF2B5EF4-FFF2-40B4-BE49-F238E27FC236}">
                <a16:creationId xmlns:a16="http://schemas.microsoft.com/office/drawing/2014/main" id="{E5DDCAB7-6E02-DE0E-CF46-3F610912F34D}"/>
              </a:ext>
            </a:extLst>
          </p:cNvPr>
          <p:cNvSpPr/>
          <p:nvPr/>
        </p:nvSpPr>
        <p:spPr>
          <a:xfrm>
            <a:off x="5791201" y="2450487"/>
            <a:ext cx="6282812" cy="1197438"/>
          </a:xfrm>
          <a:prstGeom prst="rect">
            <a:avLst/>
          </a:prstGeom>
          <a:noFill/>
          <a:ln/>
        </p:spPr>
        <p:txBody>
          <a:bodyPr wrap="square" lIns="0" tIns="0" rIns="0" bIns="0" rtlCol="0" anchor="t"/>
          <a:lstStyle/>
          <a:p>
            <a:pPr algn="ctr"/>
            <a:r>
              <a:rPr lang="en-US" sz="1200" i="1" dirty="0">
                <a:effectLst/>
                <a:latin typeface="Open Sans" panose="020B0606030504020204" pitchFamily="34" charset="0"/>
                <a:ea typeface="Open Sans" panose="020B0606030504020204" pitchFamily="34" charset="0"/>
                <a:cs typeface="Open Sans" panose="020B0606030504020204" pitchFamily="34" charset="0"/>
              </a:rPr>
              <a:t>By eliminating the need to send technicians into the field, RAD </a:t>
            </a:r>
            <a:r>
              <a:rPr lang="en-US" sz="1200" i="1" dirty="0" err="1">
                <a:effectLst/>
                <a:latin typeface="Open Sans" panose="020B0606030504020204" pitchFamily="34" charset="0"/>
                <a:ea typeface="Open Sans" panose="020B0606030504020204" pitchFamily="34" charset="0"/>
                <a:cs typeface="Open Sans" panose="020B0606030504020204" pitchFamily="34" charset="0"/>
              </a:rPr>
              <a:t>eX</a:t>
            </a:r>
            <a:r>
              <a:rPr lang="en-US" sz="1200" i="1" dirty="0">
                <a:effectLst/>
                <a:latin typeface="Open Sans" panose="020B0606030504020204" pitchFamily="34" charset="0"/>
                <a:ea typeface="Open Sans" panose="020B0606030504020204" pitchFamily="34" charset="0"/>
                <a:cs typeface="Open Sans" panose="020B0606030504020204" pitchFamily="34" charset="0"/>
              </a:rPr>
              <a:t> removes a wide range of operational and safety hazards by enabling remote control of AC mitigation systems. </a:t>
            </a:r>
            <a:r>
              <a:rPr lang="en-US" sz="1200" i="1" u="none" strike="noStrike" dirty="0">
                <a:effectLst/>
                <a:latin typeface="Open Sans" panose="020B0606030504020204" pitchFamily="34" charset="0"/>
                <a:ea typeface="Open Sans" panose="020B0606030504020204" pitchFamily="34" charset="0"/>
                <a:cs typeface="Open Sans" panose="020B0606030504020204" pitchFamily="34" charset="0"/>
              </a:rPr>
              <a:t>When touch voltage exceeded 15VAC, or the company defined threshold, the unit(s) automatically re-closes on its own, generates an alarm, and can be easily reopened via our app or web portal</a:t>
            </a:r>
            <a:r>
              <a:rPr lang="en-US" sz="1200" i="1" dirty="0">
                <a:effectLst/>
                <a:latin typeface="Open Sans" panose="020B0606030504020204" pitchFamily="34" charset="0"/>
                <a:ea typeface="Open Sans" panose="020B0606030504020204" pitchFamily="34" charset="0"/>
                <a:cs typeface="Open Sans" panose="020B0606030504020204" pitchFamily="34" charset="0"/>
              </a:rPr>
              <a:t> </a:t>
            </a:r>
            <a:r>
              <a:rPr lang="en-US" sz="1200" i="1" dirty="0">
                <a:latin typeface="Open Sans" panose="020B0606030504020204" pitchFamily="34" charset="0"/>
                <a:ea typeface="Open Sans" panose="020B0606030504020204" pitchFamily="34" charset="0"/>
                <a:cs typeface="Open Sans" panose="020B0606030504020204" pitchFamily="34" charset="0"/>
              </a:rPr>
              <a:t>Faster </a:t>
            </a:r>
            <a:r>
              <a:rPr lang="en-US" sz="1200" i="1" dirty="0">
                <a:effectLst/>
                <a:latin typeface="Open Sans" panose="020B0606030504020204" pitchFamily="34" charset="0"/>
                <a:ea typeface="Open Sans" panose="020B0606030504020204" pitchFamily="34" charset="0"/>
                <a:cs typeface="Open Sans" panose="020B0606030504020204" pitchFamily="34" charset="0"/>
              </a:rPr>
              <a:t>response, improved overall safety performance, fewer truck rolls, lower operation costs and greater peace of mind for field teams.</a:t>
            </a:r>
          </a:p>
        </p:txBody>
      </p:sp>
      <p:sp>
        <p:nvSpPr>
          <p:cNvPr id="4" name="object 6">
            <a:extLst>
              <a:ext uri="{FF2B5EF4-FFF2-40B4-BE49-F238E27FC236}">
                <a16:creationId xmlns:a16="http://schemas.microsoft.com/office/drawing/2014/main" id="{98E86260-AA28-5460-0D79-36EDD5A68F7E}"/>
              </a:ext>
            </a:extLst>
          </p:cNvPr>
          <p:cNvSpPr/>
          <p:nvPr/>
        </p:nvSpPr>
        <p:spPr>
          <a:xfrm>
            <a:off x="6549656" y="437558"/>
            <a:ext cx="5642344" cy="675480"/>
          </a:xfrm>
          <a:custGeom>
            <a:avLst/>
            <a:gdLst/>
            <a:ahLst/>
            <a:cxnLst/>
            <a:rect l="l" t="t" r="r" b="b"/>
            <a:pathLst>
              <a:path w="4266565" h="1675764">
                <a:moveTo>
                  <a:pt x="4266058" y="0"/>
                </a:moveTo>
                <a:lnTo>
                  <a:pt x="0" y="0"/>
                </a:lnTo>
                <a:lnTo>
                  <a:pt x="0" y="1675341"/>
                </a:lnTo>
                <a:lnTo>
                  <a:pt x="4266058" y="1675341"/>
                </a:lnTo>
                <a:lnTo>
                  <a:pt x="4266058" y="0"/>
                </a:lnTo>
                <a:close/>
              </a:path>
            </a:pathLst>
          </a:custGeom>
          <a:solidFill>
            <a:srgbClr val="000000"/>
          </a:solidFill>
        </p:spPr>
        <p:txBody>
          <a:bodyPr wrap="square" lIns="0" tIns="0" rIns="0" bIns="0" rtlCol="0"/>
          <a:lstStyle/>
          <a:p>
            <a:endParaRPr/>
          </a:p>
        </p:txBody>
      </p:sp>
      <p:sp>
        <p:nvSpPr>
          <p:cNvPr id="5" name="Text 0">
            <a:extLst>
              <a:ext uri="{FF2B5EF4-FFF2-40B4-BE49-F238E27FC236}">
                <a16:creationId xmlns:a16="http://schemas.microsoft.com/office/drawing/2014/main" id="{2D0D4A7D-526C-2904-A200-3C7B98909A46}"/>
              </a:ext>
            </a:extLst>
          </p:cNvPr>
          <p:cNvSpPr/>
          <p:nvPr/>
        </p:nvSpPr>
        <p:spPr>
          <a:xfrm>
            <a:off x="6549656" y="517373"/>
            <a:ext cx="5626319" cy="509588"/>
          </a:xfrm>
          <a:prstGeom prst="rect">
            <a:avLst/>
          </a:prstGeom>
          <a:noFill/>
          <a:ln/>
        </p:spPr>
        <p:txBody>
          <a:bodyPr wrap="none" lIns="0" tIns="0" rIns="0" bIns="0" rtlCol="0" anchor="t"/>
          <a:lstStyle/>
          <a:p>
            <a:pPr algn="ctr">
              <a:lnSpc>
                <a:spcPts val="4000"/>
              </a:lnSpc>
            </a:pPr>
            <a:r>
              <a:rPr lang="en-US" sz="2800" b="1" i="1" dirty="0">
                <a:latin typeface="Open Sans" panose="020B0606030504020204" pitchFamily="34" charset="0"/>
                <a:ea typeface="Open Sans" panose="020B0606030504020204" pitchFamily="34" charset="0"/>
                <a:cs typeface="Open Sans" panose="020B0606030504020204" pitchFamily="34" charset="0"/>
              </a:rPr>
              <a:t>RAD </a:t>
            </a:r>
            <a:r>
              <a:rPr lang="en-US" sz="2800" b="1" i="1" dirty="0" err="1">
                <a:latin typeface="Open Sans" panose="020B0606030504020204" pitchFamily="34" charset="0"/>
                <a:ea typeface="Open Sans" panose="020B0606030504020204" pitchFamily="34" charset="0"/>
                <a:cs typeface="Open Sans" panose="020B0606030504020204" pitchFamily="34" charset="0"/>
              </a:rPr>
              <a:t>eX</a:t>
            </a:r>
            <a:r>
              <a:rPr lang="en-US" sz="2800" b="1" i="1" dirty="0">
                <a:latin typeface="Open Sans" panose="020B0606030504020204" pitchFamily="34" charset="0"/>
                <a:ea typeface="Open Sans" panose="020B0606030504020204" pitchFamily="34" charset="0"/>
                <a:cs typeface="Open Sans" panose="020B0606030504020204" pitchFamily="34" charset="0"/>
              </a:rPr>
              <a:t> BENEFITS </a:t>
            </a:r>
          </a:p>
        </p:txBody>
      </p:sp>
      <p:pic>
        <p:nvPicPr>
          <p:cNvPr id="10" name="Picture 9" descr="A red and black logo&#10;&#10;Description automatically generated">
            <a:extLst>
              <a:ext uri="{FF2B5EF4-FFF2-40B4-BE49-F238E27FC236}">
                <a16:creationId xmlns:a16="http://schemas.microsoft.com/office/drawing/2014/main" id="{74A52867-E5A7-C2F5-7309-F5187BC4BA67}"/>
              </a:ext>
            </a:extLst>
          </p:cNvPr>
          <p:cNvPicPr>
            <a:picLocks noChangeAspect="1"/>
          </p:cNvPicPr>
          <p:nvPr/>
        </p:nvPicPr>
        <p:blipFill>
          <a:blip r:embed="rId3"/>
          <a:stretch>
            <a:fillRect/>
          </a:stretch>
        </p:blipFill>
        <p:spPr>
          <a:xfrm>
            <a:off x="8546297" y="1252496"/>
            <a:ext cx="639448" cy="639779"/>
          </a:xfrm>
          <a:prstGeom prst="rect">
            <a:avLst/>
          </a:prstGeom>
        </p:spPr>
      </p:pic>
      <p:pic>
        <p:nvPicPr>
          <p:cNvPr id="3" name="Picture 2" descr="A black background with red and white text&#10;&#10;Description automatically generated">
            <a:extLst>
              <a:ext uri="{FF2B5EF4-FFF2-40B4-BE49-F238E27FC236}">
                <a16:creationId xmlns:a16="http://schemas.microsoft.com/office/drawing/2014/main" id="{760F5741-F0AF-57CE-4839-7A963F692CCC}"/>
              </a:ext>
            </a:extLst>
          </p:cNvPr>
          <p:cNvPicPr>
            <a:picLocks noChangeAspect="1"/>
          </p:cNvPicPr>
          <p:nvPr/>
        </p:nvPicPr>
        <p:blipFill>
          <a:blip r:embed="rId4"/>
          <a:stretch>
            <a:fillRect/>
          </a:stretch>
        </p:blipFill>
        <p:spPr>
          <a:xfrm>
            <a:off x="10471493" y="6231492"/>
            <a:ext cx="1511207" cy="495676"/>
          </a:xfrm>
          <a:prstGeom prst="rect">
            <a:avLst/>
          </a:prstGeom>
          <a:effectLst>
            <a:outerShdw blurRad="266955" dist="100956" dir="4155062" algn="ctr" rotWithShape="0">
              <a:srgbClr val="000000">
                <a:alpha val="59132"/>
              </a:srgbClr>
            </a:outerShdw>
          </a:effectLst>
        </p:spPr>
      </p:pic>
      <p:pic>
        <p:nvPicPr>
          <p:cNvPr id="6" name="Picture 5" descr="Power lines in a field&#10;&#10;Description automatically generated">
            <a:extLst>
              <a:ext uri="{FF2B5EF4-FFF2-40B4-BE49-F238E27FC236}">
                <a16:creationId xmlns:a16="http://schemas.microsoft.com/office/drawing/2014/main" id="{C16783E4-1C46-B07E-EDDC-8473B7484E68}"/>
              </a:ext>
            </a:extLst>
          </p:cNvPr>
          <p:cNvPicPr>
            <a:picLocks noChangeAspect="1"/>
          </p:cNvPicPr>
          <p:nvPr/>
        </p:nvPicPr>
        <p:blipFill>
          <a:blip r:embed="rId5"/>
          <a:stretch>
            <a:fillRect/>
          </a:stretch>
        </p:blipFill>
        <p:spPr>
          <a:xfrm>
            <a:off x="0" y="0"/>
            <a:ext cx="5626319" cy="6858000"/>
          </a:xfrm>
          <a:prstGeom prst="rect">
            <a:avLst/>
          </a:prstGeom>
        </p:spPr>
      </p:pic>
      <p:sp>
        <p:nvSpPr>
          <p:cNvPr id="2" name="Text 1">
            <a:extLst>
              <a:ext uri="{FF2B5EF4-FFF2-40B4-BE49-F238E27FC236}">
                <a16:creationId xmlns:a16="http://schemas.microsoft.com/office/drawing/2014/main" id="{A5989840-F8F9-ACA6-EC47-6D3AD9379358}"/>
              </a:ext>
            </a:extLst>
          </p:cNvPr>
          <p:cNvSpPr/>
          <p:nvPr/>
        </p:nvSpPr>
        <p:spPr>
          <a:xfrm>
            <a:off x="5635277" y="4678473"/>
            <a:ext cx="6565681" cy="268684"/>
          </a:xfrm>
          <a:prstGeom prst="rect">
            <a:avLst/>
          </a:prstGeom>
          <a:noFill/>
          <a:ln/>
        </p:spPr>
        <p:txBody>
          <a:bodyPr wrap="none" lIns="0" tIns="0" rIns="0" bIns="0" rtlCol="0" anchor="t"/>
          <a:lstStyle/>
          <a:p>
            <a:pPr algn="ctr">
              <a:lnSpc>
                <a:spcPts val="2083"/>
              </a:lnSpc>
            </a:pPr>
            <a:r>
              <a:rPr lang="en-US" sz="1600" b="1" dirty="0">
                <a:latin typeface="Open Sans" panose="020B0606030504020204" pitchFamily="34" charset="0"/>
                <a:ea typeface="Open Sans" panose="020B0606030504020204" pitchFamily="34" charset="0"/>
                <a:cs typeface="Open Sans" panose="020B0606030504020204" pitchFamily="34" charset="0"/>
              </a:rPr>
              <a:t>LIABILITY</a:t>
            </a:r>
          </a:p>
        </p:txBody>
      </p:sp>
      <p:sp>
        <p:nvSpPr>
          <p:cNvPr id="7" name="Text 2">
            <a:extLst>
              <a:ext uri="{FF2B5EF4-FFF2-40B4-BE49-F238E27FC236}">
                <a16:creationId xmlns:a16="http://schemas.microsoft.com/office/drawing/2014/main" id="{E7A4AB46-962B-28AC-BB55-D9AEB73F6401}"/>
              </a:ext>
            </a:extLst>
          </p:cNvPr>
          <p:cNvSpPr/>
          <p:nvPr/>
        </p:nvSpPr>
        <p:spPr>
          <a:xfrm>
            <a:off x="6077729" y="5035298"/>
            <a:ext cx="5653548" cy="1262925"/>
          </a:xfrm>
          <a:prstGeom prst="rect">
            <a:avLst/>
          </a:prstGeom>
          <a:noFill/>
          <a:ln/>
        </p:spPr>
        <p:txBody>
          <a:bodyPr wrap="square" lIns="0" tIns="0" rIns="0" bIns="0" rtlCol="0" anchor="t"/>
          <a:lstStyle/>
          <a:p>
            <a:pPr algn="ctr"/>
            <a:r>
              <a:rPr lang="en-US" sz="1200" i="1" dirty="0">
                <a:effectLst/>
                <a:latin typeface="Open Sans" panose="020B0606030504020204" pitchFamily="34" charset="0"/>
                <a:ea typeface="Open Sans" panose="020B0606030504020204" pitchFamily="34" charset="0"/>
                <a:cs typeface="Open Sans" panose="020B0606030504020204" pitchFamily="34" charset="0"/>
              </a:rPr>
              <a:t>Having technicians in the field inherently increases organizational liability. Whether they’re working around high‑voltage AC infrastructure or navigating road hazards and traffic while traveling between sites, every trip and every on‑site interaction introduces risk. By allowing teams to operate AC mitigation assets without physically visiting each location, RAD </a:t>
            </a:r>
            <a:r>
              <a:rPr lang="en-US" sz="1200" i="1" dirty="0" err="1">
                <a:effectLst/>
                <a:latin typeface="Open Sans" panose="020B0606030504020204" pitchFamily="34" charset="0"/>
                <a:ea typeface="Open Sans" panose="020B0606030504020204" pitchFamily="34" charset="0"/>
                <a:cs typeface="Open Sans" panose="020B0606030504020204" pitchFamily="34" charset="0"/>
              </a:rPr>
              <a:t>eX</a:t>
            </a:r>
            <a:r>
              <a:rPr lang="en-US" sz="1200" i="1" dirty="0">
                <a:effectLst/>
                <a:latin typeface="Open Sans" panose="020B0606030504020204" pitchFamily="34" charset="0"/>
                <a:ea typeface="Open Sans" panose="020B0606030504020204" pitchFamily="34" charset="0"/>
                <a:cs typeface="Open Sans" panose="020B0606030504020204" pitchFamily="34" charset="0"/>
              </a:rPr>
              <a:t> minimizes electrical‑contact hazards, eliminates unnecessary travel and reduces the overall likelihood of safety‑related incidents.</a:t>
            </a:r>
          </a:p>
        </p:txBody>
      </p:sp>
      <p:pic>
        <p:nvPicPr>
          <p:cNvPr id="9" name="Picture 8" descr="A red scale with black background&#10;&#10;Description automatically generated">
            <a:extLst>
              <a:ext uri="{FF2B5EF4-FFF2-40B4-BE49-F238E27FC236}">
                <a16:creationId xmlns:a16="http://schemas.microsoft.com/office/drawing/2014/main" id="{1868E575-C49A-B268-F3D8-276189C8D309}"/>
              </a:ext>
            </a:extLst>
          </p:cNvPr>
          <p:cNvPicPr>
            <a:picLocks noChangeAspect="1"/>
          </p:cNvPicPr>
          <p:nvPr/>
        </p:nvPicPr>
        <p:blipFill>
          <a:blip r:embed="rId6"/>
          <a:stretch>
            <a:fillRect/>
          </a:stretch>
        </p:blipFill>
        <p:spPr>
          <a:xfrm>
            <a:off x="8546297" y="3857841"/>
            <a:ext cx="706395" cy="706395"/>
          </a:xfrm>
          <a:prstGeom prst="rect">
            <a:avLst/>
          </a:prstGeom>
        </p:spPr>
      </p:pic>
    </p:spTree>
    <p:extLst>
      <p:ext uri="{BB962C8B-B14F-4D97-AF65-F5344CB8AC3E}">
        <p14:creationId xmlns:p14="http://schemas.microsoft.com/office/powerpoint/2010/main" val="3796164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bject 6">
            <a:extLst>
              <a:ext uri="{FF2B5EF4-FFF2-40B4-BE49-F238E27FC236}">
                <a16:creationId xmlns:a16="http://schemas.microsoft.com/office/drawing/2014/main" id="{C66DADD5-26DD-ACBE-BF42-D06E4031487F}"/>
              </a:ext>
            </a:extLst>
          </p:cNvPr>
          <p:cNvSpPr/>
          <p:nvPr/>
        </p:nvSpPr>
        <p:spPr>
          <a:xfrm>
            <a:off x="-2" y="437558"/>
            <a:ext cx="5312901" cy="675480"/>
          </a:xfrm>
          <a:custGeom>
            <a:avLst/>
            <a:gdLst/>
            <a:ahLst/>
            <a:cxnLst/>
            <a:rect l="l" t="t" r="r" b="b"/>
            <a:pathLst>
              <a:path w="4266565" h="1675764">
                <a:moveTo>
                  <a:pt x="4266058" y="0"/>
                </a:moveTo>
                <a:lnTo>
                  <a:pt x="0" y="0"/>
                </a:lnTo>
                <a:lnTo>
                  <a:pt x="0" y="1675341"/>
                </a:lnTo>
                <a:lnTo>
                  <a:pt x="4266058" y="1675341"/>
                </a:lnTo>
                <a:lnTo>
                  <a:pt x="4266058" y="0"/>
                </a:lnTo>
                <a:close/>
              </a:path>
            </a:pathLst>
          </a:custGeom>
          <a:solidFill>
            <a:srgbClr val="000000"/>
          </a:solidFill>
        </p:spPr>
        <p:txBody>
          <a:bodyPr wrap="square" lIns="0" tIns="0" rIns="0" bIns="0" rtlCol="0"/>
          <a:lstStyle/>
          <a:p>
            <a:endParaRPr/>
          </a:p>
        </p:txBody>
      </p:sp>
      <p:sp>
        <p:nvSpPr>
          <p:cNvPr id="41" name="Text 0">
            <a:extLst>
              <a:ext uri="{FF2B5EF4-FFF2-40B4-BE49-F238E27FC236}">
                <a16:creationId xmlns:a16="http://schemas.microsoft.com/office/drawing/2014/main" id="{7EFB164F-C66D-2B98-AA20-0519A1F3C6CD}"/>
              </a:ext>
            </a:extLst>
          </p:cNvPr>
          <p:cNvSpPr/>
          <p:nvPr/>
        </p:nvSpPr>
        <p:spPr>
          <a:xfrm>
            <a:off x="578645" y="548708"/>
            <a:ext cx="4734255" cy="516632"/>
          </a:xfrm>
          <a:prstGeom prst="rect">
            <a:avLst/>
          </a:prstGeom>
          <a:noFill/>
          <a:ln/>
        </p:spPr>
        <p:txBody>
          <a:bodyPr wrap="none" lIns="0" tIns="0" rIns="0" bIns="0" rtlCol="0" anchor="t"/>
          <a:lstStyle/>
          <a:p>
            <a:pPr>
              <a:lnSpc>
                <a:spcPts val="4000"/>
              </a:lnSpc>
            </a:pPr>
            <a:r>
              <a:rPr lang="en-US" sz="3200" b="1" i="1" dirty="0">
                <a:latin typeface="Open Sans" panose="020B0606030504020204" pitchFamily="34" charset="0"/>
                <a:ea typeface="Open Sans" panose="020B0606030504020204" pitchFamily="34" charset="0"/>
                <a:cs typeface="Open Sans" panose="020B0606030504020204" pitchFamily="34" charset="0"/>
              </a:rPr>
              <a:t>RAD </a:t>
            </a:r>
            <a:r>
              <a:rPr lang="en-US" sz="3200" b="1" i="1" dirty="0" err="1">
                <a:latin typeface="Open Sans" panose="020B0606030504020204" pitchFamily="34" charset="0"/>
                <a:ea typeface="Open Sans" panose="020B0606030504020204" pitchFamily="34" charset="0"/>
                <a:cs typeface="Open Sans" panose="020B0606030504020204" pitchFamily="34" charset="0"/>
              </a:rPr>
              <a:t>eX</a:t>
            </a:r>
            <a:r>
              <a:rPr lang="en-US" sz="3200" b="1" i="1" dirty="0">
                <a:latin typeface="Open Sans" panose="020B0606030504020204" pitchFamily="34" charset="0"/>
                <a:ea typeface="Open Sans" panose="020B0606030504020204" pitchFamily="34" charset="0"/>
                <a:cs typeface="Open Sans" panose="020B0606030504020204" pitchFamily="34" charset="0"/>
              </a:rPr>
              <a:t> COST SAVINGS </a:t>
            </a:r>
          </a:p>
        </p:txBody>
      </p:sp>
      <p:pic>
        <p:nvPicPr>
          <p:cNvPr id="5" name="Picture 4" descr="A black background with red and white text&#10;&#10;Description automatically generated">
            <a:extLst>
              <a:ext uri="{FF2B5EF4-FFF2-40B4-BE49-F238E27FC236}">
                <a16:creationId xmlns:a16="http://schemas.microsoft.com/office/drawing/2014/main" id="{E7625A3F-3776-186D-B135-A1007FA65D17}"/>
              </a:ext>
            </a:extLst>
          </p:cNvPr>
          <p:cNvPicPr>
            <a:picLocks noChangeAspect="1"/>
          </p:cNvPicPr>
          <p:nvPr/>
        </p:nvPicPr>
        <p:blipFill>
          <a:blip r:embed="rId3"/>
          <a:stretch>
            <a:fillRect/>
          </a:stretch>
        </p:blipFill>
        <p:spPr>
          <a:xfrm>
            <a:off x="159129" y="6231492"/>
            <a:ext cx="1511207" cy="495676"/>
          </a:xfrm>
          <a:prstGeom prst="rect">
            <a:avLst/>
          </a:prstGeom>
          <a:effectLst>
            <a:outerShdw blurRad="266955" dist="100956" dir="4155062" algn="ctr" rotWithShape="0">
              <a:srgbClr val="000000">
                <a:alpha val="59132"/>
              </a:srgbClr>
            </a:outerShdw>
          </a:effectLst>
        </p:spPr>
      </p:pic>
      <p:sp>
        <p:nvSpPr>
          <p:cNvPr id="7" name="Text 1">
            <a:extLst>
              <a:ext uri="{FF2B5EF4-FFF2-40B4-BE49-F238E27FC236}">
                <a16:creationId xmlns:a16="http://schemas.microsoft.com/office/drawing/2014/main" id="{287B3A0F-DE17-EC2B-77DF-3A5AEE3C977E}"/>
              </a:ext>
            </a:extLst>
          </p:cNvPr>
          <p:cNvSpPr/>
          <p:nvPr/>
        </p:nvSpPr>
        <p:spPr>
          <a:xfrm>
            <a:off x="0" y="4637245"/>
            <a:ext cx="6565681" cy="268684"/>
          </a:xfrm>
          <a:prstGeom prst="rect">
            <a:avLst/>
          </a:prstGeom>
          <a:noFill/>
          <a:ln/>
        </p:spPr>
        <p:txBody>
          <a:bodyPr wrap="none" lIns="0" tIns="0" rIns="0" bIns="0" rtlCol="0" anchor="t"/>
          <a:lstStyle/>
          <a:p>
            <a:pPr algn="ctr">
              <a:lnSpc>
                <a:spcPts val="2083"/>
              </a:lnSpc>
            </a:pPr>
            <a:r>
              <a:rPr lang="en-US" sz="1600" b="1" dirty="0">
                <a:latin typeface="Open Sans" panose="020B0606030504020204" pitchFamily="34" charset="0"/>
                <a:ea typeface="Open Sans" panose="020B0606030504020204" pitchFamily="34" charset="0"/>
                <a:cs typeface="Open Sans" panose="020B0606030504020204" pitchFamily="34" charset="0"/>
              </a:rPr>
              <a:t>TRUCK ROLL EXPENSES</a:t>
            </a:r>
          </a:p>
        </p:txBody>
      </p:sp>
      <p:sp>
        <p:nvSpPr>
          <p:cNvPr id="8" name="Text 2">
            <a:extLst>
              <a:ext uri="{FF2B5EF4-FFF2-40B4-BE49-F238E27FC236}">
                <a16:creationId xmlns:a16="http://schemas.microsoft.com/office/drawing/2014/main" id="{9AE72D6E-1A32-9787-13E6-EB5CB98B2A2C}"/>
              </a:ext>
            </a:extLst>
          </p:cNvPr>
          <p:cNvSpPr/>
          <p:nvPr/>
        </p:nvSpPr>
        <p:spPr>
          <a:xfrm>
            <a:off x="442452" y="5016917"/>
            <a:ext cx="5653548" cy="1262925"/>
          </a:xfrm>
          <a:prstGeom prst="rect">
            <a:avLst/>
          </a:prstGeom>
          <a:noFill/>
          <a:ln/>
        </p:spPr>
        <p:txBody>
          <a:bodyPr wrap="square" lIns="0" tIns="0" rIns="0" bIns="0" rtlCol="0" anchor="t"/>
          <a:lstStyle/>
          <a:p>
            <a:pPr algn="ctr"/>
            <a:r>
              <a:rPr lang="en-US" sz="1200" i="1" dirty="0">
                <a:latin typeface="Open Sans" panose="020B0606030504020204" pitchFamily="34" charset="0"/>
                <a:ea typeface="Open Sans" panose="020B0606030504020204" pitchFamily="34" charset="0"/>
                <a:cs typeface="Open Sans" panose="020B0606030504020204" pitchFamily="34" charset="0"/>
              </a:rPr>
              <a:t>Requiring technicians to physically visit each site also accelerates wear and tear on company vehicles. Every additional trip contributes to higher fuel consumption, more frequent routine maintenance, increased likelihood of repairs and faster depreciation. By shifting to a remote monitoring and control solution like RAD eX, organizations can significantly reduce unnecessary mileage, extend vehicle lifespan and avoid the cascading costs associated with heavy field‑use of fleet assets.</a:t>
            </a:r>
          </a:p>
        </p:txBody>
      </p:sp>
      <p:sp>
        <p:nvSpPr>
          <p:cNvPr id="9" name="Text 3">
            <a:extLst>
              <a:ext uri="{FF2B5EF4-FFF2-40B4-BE49-F238E27FC236}">
                <a16:creationId xmlns:a16="http://schemas.microsoft.com/office/drawing/2014/main" id="{298FA1E2-DE52-60D6-E93E-9B917B9D78E4}"/>
              </a:ext>
            </a:extLst>
          </p:cNvPr>
          <p:cNvSpPr/>
          <p:nvPr/>
        </p:nvSpPr>
        <p:spPr>
          <a:xfrm>
            <a:off x="0" y="2024579"/>
            <a:ext cx="6565680" cy="268684"/>
          </a:xfrm>
          <a:prstGeom prst="rect">
            <a:avLst/>
          </a:prstGeom>
          <a:noFill/>
          <a:ln/>
        </p:spPr>
        <p:txBody>
          <a:bodyPr wrap="none" lIns="0" tIns="0" rIns="0" bIns="0" rtlCol="0" anchor="t"/>
          <a:lstStyle/>
          <a:p>
            <a:pPr algn="ctr">
              <a:lnSpc>
                <a:spcPts val="2083"/>
              </a:lnSpc>
            </a:pPr>
            <a:r>
              <a:rPr lang="en-US" sz="1600" b="1" dirty="0">
                <a:latin typeface="Open Sans" panose="020B0606030504020204" pitchFamily="34" charset="0"/>
                <a:ea typeface="Open Sans" panose="020B0606030504020204" pitchFamily="34" charset="0"/>
                <a:cs typeface="Open Sans" panose="020B0606030504020204" pitchFamily="34" charset="0"/>
              </a:rPr>
              <a:t>TECHNICIAN EXPENSES</a:t>
            </a:r>
          </a:p>
        </p:txBody>
      </p:sp>
      <p:sp>
        <p:nvSpPr>
          <p:cNvPr id="11" name="Text 4">
            <a:extLst>
              <a:ext uri="{FF2B5EF4-FFF2-40B4-BE49-F238E27FC236}">
                <a16:creationId xmlns:a16="http://schemas.microsoft.com/office/drawing/2014/main" id="{84DE8E76-C5FD-76BC-10A9-0EF1C16C78FD}"/>
              </a:ext>
            </a:extLst>
          </p:cNvPr>
          <p:cNvSpPr/>
          <p:nvPr/>
        </p:nvSpPr>
        <p:spPr>
          <a:xfrm>
            <a:off x="442452" y="2357779"/>
            <a:ext cx="5653548" cy="1362664"/>
          </a:xfrm>
          <a:prstGeom prst="rect">
            <a:avLst/>
          </a:prstGeom>
          <a:noFill/>
          <a:ln/>
        </p:spPr>
        <p:txBody>
          <a:bodyPr wrap="square" lIns="0" tIns="0" rIns="0" bIns="0" rtlCol="0" anchor="t"/>
          <a:lstStyle/>
          <a:p>
            <a:pPr algn="ctr"/>
            <a:r>
              <a:rPr lang="en-US" sz="1200" i="1" dirty="0">
                <a:latin typeface="Open Sans" panose="020B0606030504020204" pitchFamily="34" charset="0"/>
                <a:ea typeface="Open Sans" panose="020B0606030504020204" pitchFamily="34" charset="0"/>
                <a:cs typeface="Open Sans" panose="020B0606030504020204" pitchFamily="34" charset="0"/>
              </a:rPr>
              <a:t>The additional time required for technicians to physically travel to each site also drives up labor costs. When you factor in an average labor rate of </a:t>
            </a:r>
            <a:r>
              <a:rPr lang="en-US" sz="1200" b="1" i="1" dirty="0">
                <a:latin typeface="Open Sans" panose="020B0606030504020204" pitchFamily="34" charset="0"/>
                <a:ea typeface="Open Sans" panose="020B0606030504020204" pitchFamily="34" charset="0"/>
                <a:cs typeface="Open Sans" panose="020B0606030504020204" pitchFamily="34" charset="0"/>
              </a:rPr>
              <a:t>$40 per hour</a:t>
            </a:r>
            <a:r>
              <a:rPr lang="en-US" sz="1200" i="1" dirty="0">
                <a:latin typeface="Open Sans" panose="020B0606030504020204" pitchFamily="34" charset="0"/>
                <a:ea typeface="Open Sans" panose="020B0606030504020204" pitchFamily="34" charset="0"/>
                <a:cs typeface="Open Sans" panose="020B0606030504020204" pitchFamily="34" charset="0"/>
              </a:rPr>
              <a:t>, even small increases in weekly travel time compound quickly. For example, an extra </a:t>
            </a:r>
            <a:r>
              <a:rPr lang="en-US" sz="1200" b="1" i="1" dirty="0">
                <a:latin typeface="Open Sans" panose="020B0606030504020204" pitchFamily="34" charset="0"/>
                <a:ea typeface="Open Sans" panose="020B0606030504020204" pitchFamily="34" charset="0"/>
                <a:cs typeface="Open Sans" panose="020B0606030504020204" pitchFamily="34" charset="0"/>
              </a:rPr>
              <a:t>3 hours of driving per day</a:t>
            </a:r>
            <a:r>
              <a:rPr lang="en-US" sz="1200" i="1" dirty="0">
                <a:latin typeface="Open Sans" panose="020B0606030504020204" pitchFamily="34" charset="0"/>
                <a:ea typeface="Open Sans" panose="020B0606030504020204" pitchFamily="34" charset="0"/>
                <a:cs typeface="Open Sans" panose="020B0606030504020204" pitchFamily="34" charset="0"/>
              </a:rPr>
              <a:t> results in </a:t>
            </a:r>
            <a:r>
              <a:rPr lang="en-US" sz="1200" b="1" i="1" dirty="0">
                <a:latin typeface="Open Sans" panose="020B0606030504020204" pitchFamily="34" charset="0"/>
                <a:ea typeface="Open Sans" panose="020B0606030504020204" pitchFamily="34" charset="0"/>
                <a:cs typeface="Open Sans" panose="020B0606030504020204" pitchFamily="34" charset="0"/>
              </a:rPr>
              <a:t>15 additional hours per week</a:t>
            </a:r>
            <a:r>
              <a:rPr lang="en-US" sz="1200" i="1" dirty="0">
                <a:latin typeface="Open Sans" panose="020B0606030504020204" pitchFamily="34" charset="0"/>
                <a:ea typeface="Open Sans" panose="020B0606030504020204" pitchFamily="34" charset="0"/>
                <a:cs typeface="Open Sans" panose="020B0606030504020204" pitchFamily="34" charset="0"/>
              </a:rPr>
              <a:t> spent simply getting from point A to point B. At $40/hour, that equates to </a:t>
            </a:r>
            <a:r>
              <a:rPr lang="en-US" sz="1200" b="1" i="1" dirty="0">
                <a:latin typeface="Open Sans" panose="020B0606030504020204" pitchFamily="34" charset="0"/>
                <a:ea typeface="Open Sans" panose="020B0606030504020204" pitchFamily="34" charset="0"/>
                <a:cs typeface="Open Sans" panose="020B0606030504020204" pitchFamily="34" charset="0"/>
              </a:rPr>
              <a:t>$600 per week</a:t>
            </a:r>
            <a:r>
              <a:rPr lang="en-US" sz="1200" i="1" dirty="0">
                <a:latin typeface="Open Sans" panose="020B0606030504020204" pitchFamily="34" charset="0"/>
                <a:ea typeface="Open Sans" panose="020B0606030504020204" pitchFamily="34" charset="0"/>
                <a:cs typeface="Open Sans" panose="020B0606030504020204" pitchFamily="34" charset="0"/>
              </a:rPr>
              <a:t>, or </a:t>
            </a:r>
            <a:r>
              <a:rPr lang="en-US" sz="1200" b="1" i="1" dirty="0">
                <a:latin typeface="Open Sans" panose="020B0606030504020204" pitchFamily="34" charset="0"/>
                <a:ea typeface="Open Sans" panose="020B0606030504020204" pitchFamily="34" charset="0"/>
                <a:cs typeface="Open Sans" panose="020B0606030504020204" pitchFamily="34" charset="0"/>
              </a:rPr>
              <a:t>$31,200 in annual labor expense per technician</a:t>
            </a:r>
            <a:r>
              <a:rPr lang="en-US" sz="1200" i="1" dirty="0">
                <a:latin typeface="Open Sans" panose="020B0606030504020204" pitchFamily="34" charset="0"/>
                <a:ea typeface="Open Sans" panose="020B0606030504020204" pitchFamily="34" charset="0"/>
                <a:cs typeface="Open Sans" panose="020B0606030504020204" pitchFamily="34" charset="0"/>
              </a:rPr>
              <a:t>—costs that can be avoided by using the RAD </a:t>
            </a:r>
            <a:r>
              <a:rPr lang="en-US" sz="1200" i="1" dirty="0" err="1">
                <a:latin typeface="Open Sans" panose="020B0606030504020204" pitchFamily="34" charset="0"/>
                <a:ea typeface="Open Sans" panose="020B0606030504020204" pitchFamily="34" charset="0"/>
                <a:cs typeface="Open Sans" panose="020B0606030504020204" pitchFamily="34" charset="0"/>
              </a:rPr>
              <a:t>eX’s</a:t>
            </a:r>
            <a:r>
              <a:rPr lang="en-US" sz="1200" i="1" dirty="0">
                <a:latin typeface="Open Sans" panose="020B0606030504020204" pitchFamily="34" charset="0"/>
                <a:ea typeface="Open Sans" panose="020B0606030504020204" pitchFamily="34" charset="0"/>
                <a:cs typeface="Open Sans" panose="020B0606030504020204" pitchFamily="34" charset="0"/>
              </a:rPr>
              <a:t> remote monitoring and control capabilities.</a:t>
            </a:r>
          </a:p>
        </p:txBody>
      </p:sp>
      <p:pic>
        <p:nvPicPr>
          <p:cNvPr id="19" name="Picture 18" descr="A red truck with a wrench on top&#10;&#10;Description automatically generated">
            <a:extLst>
              <a:ext uri="{FF2B5EF4-FFF2-40B4-BE49-F238E27FC236}">
                <a16:creationId xmlns:a16="http://schemas.microsoft.com/office/drawing/2014/main" id="{E7CB634E-F7E4-5A24-640F-9C17D994B0F9}"/>
              </a:ext>
            </a:extLst>
          </p:cNvPr>
          <p:cNvPicPr>
            <a:picLocks noChangeAspect="1"/>
          </p:cNvPicPr>
          <p:nvPr/>
        </p:nvPicPr>
        <p:blipFill>
          <a:blip r:embed="rId4"/>
          <a:stretch>
            <a:fillRect/>
          </a:stretch>
        </p:blipFill>
        <p:spPr>
          <a:xfrm>
            <a:off x="2847222" y="3812882"/>
            <a:ext cx="871237" cy="871237"/>
          </a:xfrm>
          <a:prstGeom prst="rect">
            <a:avLst/>
          </a:prstGeom>
        </p:spPr>
      </p:pic>
      <p:pic>
        <p:nvPicPr>
          <p:cNvPr id="27" name="Picture 26" descr="A red dollar sign on a black background&#10;&#10;Description automatically generated">
            <a:extLst>
              <a:ext uri="{FF2B5EF4-FFF2-40B4-BE49-F238E27FC236}">
                <a16:creationId xmlns:a16="http://schemas.microsoft.com/office/drawing/2014/main" id="{D27BA321-2732-DE21-BF38-F05FEEE458C5}"/>
              </a:ext>
            </a:extLst>
          </p:cNvPr>
          <p:cNvPicPr>
            <a:picLocks noChangeAspect="1"/>
          </p:cNvPicPr>
          <p:nvPr/>
        </p:nvPicPr>
        <p:blipFill>
          <a:blip r:embed="rId5"/>
          <a:stretch>
            <a:fillRect/>
          </a:stretch>
        </p:blipFill>
        <p:spPr>
          <a:xfrm>
            <a:off x="2749595" y="1116417"/>
            <a:ext cx="912276" cy="912276"/>
          </a:xfrm>
          <a:prstGeom prst="rect">
            <a:avLst/>
          </a:prstGeom>
        </p:spPr>
      </p:pic>
      <p:pic>
        <p:nvPicPr>
          <p:cNvPr id="28" name="Picture 27" descr="A person in a safety vest holding a tablet&#10;&#10;Description automatically generated">
            <a:extLst>
              <a:ext uri="{FF2B5EF4-FFF2-40B4-BE49-F238E27FC236}">
                <a16:creationId xmlns:a16="http://schemas.microsoft.com/office/drawing/2014/main" id="{ECAB61FD-C12A-6BFF-E3DD-2282FFF5D778}"/>
              </a:ext>
            </a:extLst>
          </p:cNvPr>
          <p:cNvPicPr>
            <a:picLocks noChangeAspect="1"/>
          </p:cNvPicPr>
          <p:nvPr/>
        </p:nvPicPr>
        <p:blipFill>
          <a:blip r:embed="rId6"/>
          <a:stretch>
            <a:fillRect/>
          </a:stretch>
        </p:blipFill>
        <p:spPr>
          <a:xfrm>
            <a:off x="6565681" y="0"/>
            <a:ext cx="5626319" cy="6858000"/>
          </a:xfrm>
          <a:prstGeom prst="rect">
            <a:avLst/>
          </a:prstGeom>
        </p:spPr>
      </p:pic>
    </p:spTree>
    <p:extLst>
      <p:ext uri="{BB962C8B-B14F-4D97-AF65-F5344CB8AC3E}">
        <p14:creationId xmlns:p14="http://schemas.microsoft.com/office/powerpoint/2010/main" val="498838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98E86260-AA28-5460-0D79-36EDD5A68F7E}"/>
              </a:ext>
            </a:extLst>
          </p:cNvPr>
          <p:cNvSpPr/>
          <p:nvPr/>
        </p:nvSpPr>
        <p:spPr>
          <a:xfrm>
            <a:off x="6549656" y="437558"/>
            <a:ext cx="5642344" cy="675480"/>
          </a:xfrm>
          <a:custGeom>
            <a:avLst/>
            <a:gdLst/>
            <a:ahLst/>
            <a:cxnLst/>
            <a:rect l="l" t="t" r="r" b="b"/>
            <a:pathLst>
              <a:path w="4266565" h="1675764">
                <a:moveTo>
                  <a:pt x="4266058" y="0"/>
                </a:moveTo>
                <a:lnTo>
                  <a:pt x="0" y="0"/>
                </a:lnTo>
                <a:lnTo>
                  <a:pt x="0" y="1675341"/>
                </a:lnTo>
                <a:lnTo>
                  <a:pt x="4266058" y="1675341"/>
                </a:lnTo>
                <a:lnTo>
                  <a:pt x="4266058" y="0"/>
                </a:lnTo>
                <a:close/>
              </a:path>
            </a:pathLst>
          </a:custGeom>
          <a:solidFill>
            <a:srgbClr val="000000"/>
          </a:solidFill>
        </p:spPr>
        <p:txBody>
          <a:bodyPr wrap="square" lIns="0" tIns="0" rIns="0" bIns="0" rtlCol="0"/>
          <a:lstStyle/>
          <a:p>
            <a:endParaRPr/>
          </a:p>
        </p:txBody>
      </p:sp>
      <p:sp>
        <p:nvSpPr>
          <p:cNvPr id="5" name="Text 0">
            <a:extLst>
              <a:ext uri="{FF2B5EF4-FFF2-40B4-BE49-F238E27FC236}">
                <a16:creationId xmlns:a16="http://schemas.microsoft.com/office/drawing/2014/main" id="{2D0D4A7D-526C-2904-A200-3C7B98909A46}"/>
              </a:ext>
            </a:extLst>
          </p:cNvPr>
          <p:cNvSpPr/>
          <p:nvPr/>
        </p:nvSpPr>
        <p:spPr>
          <a:xfrm>
            <a:off x="6549656" y="517373"/>
            <a:ext cx="5626319" cy="509588"/>
          </a:xfrm>
          <a:prstGeom prst="rect">
            <a:avLst/>
          </a:prstGeom>
          <a:noFill/>
          <a:ln/>
        </p:spPr>
        <p:txBody>
          <a:bodyPr wrap="none" lIns="0" tIns="0" rIns="0" bIns="0" rtlCol="0" anchor="t"/>
          <a:lstStyle/>
          <a:p>
            <a:pPr algn="ctr">
              <a:lnSpc>
                <a:spcPts val="4000"/>
              </a:lnSpc>
            </a:pPr>
            <a:r>
              <a:rPr lang="en-US" sz="2800" b="1" i="1" dirty="0">
                <a:latin typeface="Open Sans" panose="020B0606030504020204" pitchFamily="34" charset="0"/>
                <a:ea typeface="Open Sans" panose="020B0606030504020204" pitchFamily="34" charset="0"/>
                <a:cs typeface="Open Sans" panose="020B0606030504020204" pitchFamily="34" charset="0"/>
              </a:rPr>
              <a:t>RAD </a:t>
            </a:r>
            <a:r>
              <a:rPr lang="en-US" sz="2800" b="1" i="1" dirty="0" err="1">
                <a:latin typeface="Open Sans" panose="020B0606030504020204" pitchFamily="34" charset="0"/>
                <a:ea typeface="Open Sans" panose="020B0606030504020204" pitchFamily="34" charset="0"/>
                <a:cs typeface="Open Sans" panose="020B0606030504020204" pitchFamily="34" charset="0"/>
              </a:rPr>
              <a:t>eX</a:t>
            </a:r>
            <a:r>
              <a:rPr lang="en-US" sz="2800" b="1" i="1" dirty="0">
                <a:latin typeface="Open Sans" panose="020B0606030504020204" pitchFamily="34" charset="0"/>
                <a:ea typeface="Open Sans" panose="020B0606030504020204" pitchFamily="34" charset="0"/>
                <a:cs typeface="Open Sans" panose="020B0606030504020204" pitchFamily="34" charset="0"/>
              </a:rPr>
              <a:t> COST SAVINGS </a:t>
            </a:r>
          </a:p>
        </p:txBody>
      </p:sp>
      <p:pic>
        <p:nvPicPr>
          <p:cNvPr id="3" name="Picture 2" descr="A black background with red and white text&#10;&#10;Description automatically generated">
            <a:extLst>
              <a:ext uri="{FF2B5EF4-FFF2-40B4-BE49-F238E27FC236}">
                <a16:creationId xmlns:a16="http://schemas.microsoft.com/office/drawing/2014/main" id="{760F5741-F0AF-57CE-4839-7A963F692CCC}"/>
              </a:ext>
            </a:extLst>
          </p:cNvPr>
          <p:cNvPicPr>
            <a:picLocks noChangeAspect="1"/>
          </p:cNvPicPr>
          <p:nvPr/>
        </p:nvPicPr>
        <p:blipFill>
          <a:blip r:embed="rId3"/>
          <a:stretch>
            <a:fillRect/>
          </a:stretch>
        </p:blipFill>
        <p:spPr>
          <a:xfrm>
            <a:off x="10471493" y="6231492"/>
            <a:ext cx="1511207" cy="495676"/>
          </a:xfrm>
          <a:prstGeom prst="rect">
            <a:avLst/>
          </a:prstGeom>
          <a:effectLst>
            <a:outerShdw blurRad="266955" dist="100956" dir="4155062" algn="ctr" rotWithShape="0">
              <a:srgbClr val="000000">
                <a:alpha val="59132"/>
              </a:srgbClr>
            </a:outerShdw>
          </a:effectLst>
        </p:spPr>
      </p:pic>
      <p:sp>
        <p:nvSpPr>
          <p:cNvPr id="17" name="Text 3">
            <a:extLst>
              <a:ext uri="{FF2B5EF4-FFF2-40B4-BE49-F238E27FC236}">
                <a16:creationId xmlns:a16="http://schemas.microsoft.com/office/drawing/2014/main" id="{EFA0A843-3293-8F2F-8379-6767F4EA2CD8}"/>
              </a:ext>
            </a:extLst>
          </p:cNvPr>
          <p:cNvSpPr/>
          <p:nvPr/>
        </p:nvSpPr>
        <p:spPr>
          <a:xfrm>
            <a:off x="5635277" y="2166047"/>
            <a:ext cx="6565680" cy="268684"/>
          </a:xfrm>
          <a:prstGeom prst="rect">
            <a:avLst/>
          </a:prstGeom>
          <a:noFill/>
          <a:ln/>
        </p:spPr>
        <p:txBody>
          <a:bodyPr wrap="none" lIns="0" tIns="0" rIns="0" bIns="0" rtlCol="0" anchor="t"/>
          <a:lstStyle/>
          <a:p>
            <a:pPr algn="ctr">
              <a:lnSpc>
                <a:spcPts val="2083"/>
              </a:lnSpc>
            </a:pPr>
            <a:r>
              <a:rPr lang="en-US" sz="1600" b="1" dirty="0">
                <a:latin typeface="Open Sans" panose="020B0606030504020204" pitchFamily="34" charset="0"/>
                <a:ea typeface="Open Sans" panose="020B0606030504020204" pitchFamily="34" charset="0"/>
                <a:cs typeface="Open Sans" panose="020B0606030504020204" pitchFamily="34" charset="0"/>
              </a:rPr>
              <a:t>OPPORTUNITY COST</a:t>
            </a:r>
          </a:p>
        </p:txBody>
      </p:sp>
      <p:sp>
        <p:nvSpPr>
          <p:cNvPr id="18" name="Text 4">
            <a:extLst>
              <a:ext uri="{FF2B5EF4-FFF2-40B4-BE49-F238E27FC236}">
                <a16:creationId xmlns:a16="http://schemas.microsoft.com/office/drawing/2014/main" id="{65A9577C-374E-51F7-8C02-04158424E46C}"/>
              </a:ext>
            </a:extLst>
          </p:cNvPr>
          <p:cNvSpPr/>
          <p:nvPr/>
        </p:nvSpPr>
        <p:spPr>
          <a:xfrm>
            <a:off x="6077729" y="2528751"/>
            <a:ext cx="5653548" cy="1362664"/>
          </a:xfrm>
          <a:prstGeom prst="rect">
            <a:avLst/>
          </a:prstGeom>
          <a:noFill/>
          <a:ln/>
        </p:spPr>
        <p:txBody>
          <a:bodyPr wrap="square" lIns="0" tIns="0" rIns="0" bIns="0" rtlCol="0" anchor="t"/>
          <a:lstStyle/>
          <a:p>
            <a:pPr algn="ctr"/>
            <a:r>
              <a:rPr lang="en-US" sz="1200" i="1" dirty="0">
                <a:latin typeface="Open Sans" panose="020B0606030504020204" pitchFamily="34" charset="0"/>
                <a:ea typeface="Open Sans" panose="020B0606030504020204" pitchFamily="34" charset="0"/>
                <a:cs typeface="Open Sans" panose="020B0606030504020204" pitchFamily="34" charset="0"/>
              </a:rPr>
              <a:t>Opportunity cost is one of the most overlooked yet impactful elements of RAD </a:t>
            </a:r>
            <a:r>
              <a:rPr lang="en-US" sz="1200" i="1" dirty="0" err="1">
                <a:latin typeface="Open Sans" panose="020B0606030504020204" pitchFamily="34" charset="0"/>
                <a:ea typeface="Open Sans" panose="020B0606030504020204" pitchFamily="34" charset="0"/>
                <a:cs typeface="Open Sans" panose="020B0606030504020204" pitchFamily="34" charset="0"/>
              </a:rPr>
              <a:t>eX’s</a:t>
            </a:r>
            <a:r>
              <a:rPr lang="en-US" sz="1200" i="1" dirty="0">
                <a:latin typeface="Open Sans" panose="020B0606030504020204" pitchFamily="34" charset="0"/>
                <a:ea typeface="Open Sans" panose="020B0606030504020204" pitchFamily="34" charset="0"/>
                <a:cs typeface="Open Sans" panose="020B0606030504020204" pitchFamily="34" charset="0"/>
              </a:rPr>
              <a:t> value. What surveys, locates or maintenance tasks are being delayed because technicians are tied up traveling between sites? Every hour spent driving to disconnect AC mitigation is an hour not spent on higher‑priority work. By eliminating these low‑value travel hours, RAD eX frees technicians to focus on revenue‑critical activities, inspections and time‑sensitive operational needs—work that directly benefits the organization instead of being lost to windshield time.</a:t>
            </a:r>
          </a:p>
        </p:txBody>
      </p:sp>
      <p:pic>
        <p:nvPicPr>
          <p:cNvPr id="24" name="Picture 23" descr="A red hand holding a coin&#10;&#10;Description automatically generated">
            <a:extLst>
              <a:ext uri="{FF2B5EF4-FFF2-40B4-BE49-F238E27FC236}">
                <a16:creationId xmlns:a16="http://schemas.microsoft.com/office/drawing/2014/main" id="{DC59825D-7157-EACE-483B-4BDA22E4A3F8}"/>
              </a:ext>
            </a:extLst>
          </p:cNvPr>
          <p:cNvPicPr>
            <a:picLocks noChangeAspect="1"/>
          </p:cNvPicPr>
          <p:nvPr/>
        </p:nvPicPr>
        <p:blipFill>
          <a:blip r:embed="rId4"/>
          <a:stretch>
            <a:fillRect/>
          </a:stretch>
        </p:blipFill>
        <p:spPr>
          <a:xfrm>
            <a:off x="8561945" y="1351921"/>
            <a:ext cx="710380" cy="710380"/>
          </a:xfrm>
          <a:prstGeom prst="rect">
            <a:avLst/>
          </a:prstGeom>
        </p:spPr>
      </p:pic>
      <p:pic>
        <p:nvPicPr>
          <p:cNvPr id="30" name="Picture 29" descr="A group of power lines in a field&#10;&#10;Description automatically generated">
            <a:extLst>
              <a:ext uri="{FF2B5EF4-FFF2-40B4-BE49-F238E27FC236}">
                <a16:creationId xmlns:a16="http://schemas.microsoft.com/office/drawing/2014/main" id="{1C68480B-7BD9-3850-2583-8A669F8BCC35}"/>
              </a:ext>
            </a:extLst>
          </p:cNvPr>
          <p:cNvPicPr>
            <a:picLocks noChangeAspect="1"/>
          </p:cNvPicPr>
          <p:nvPr/>
        </p:nvPicPr>
        <p:blipFill>
          <a:blip r:embed="rId5"/>
          <a:stretch>
            <a:fillRect/>
          </a:stretch>
        </p:blipFill>
        <p:spPr>
          <a:xfrm>
            <a:off x="-7067" y="0"/>
            <a:ext cx="5626319" cy="6858000"/>
          </a:xfrm>
          <a:prstGeom prst="rect">
            <a:avLst/>
          </a:prstGeom>
        </p:spPr>
      </p:pic>
      <p:sp>
        <p:nvSpPr>
          <p:cNvPr id="2" name="Text 1">
            <a:extLst>
              <a:ext uri="{FF2B5EF4-FFF2-40B4-BE49-F238E27FC236}">
                <a16:creationId xmlns:a16="http://schemas.microsoft.com/office/drawing/2014/main" id="{C4ED767C-F086-F132-769F-3C673AACBEF7}"/>
              </a:ext>
            </a:extLst>
          </p:cNvPr>
          <p:cNvSpPr/>
          <p:nvPr/>
        </p:nvSpPr>
        <p:spPr>
          <a:xfrm>
            <a:off x="5886251" y="4971781"/>
            <a:ext cx="2909039" cy="278778"/>
          </a:xfrm>
          <a:prstGeom prst="rect">
            <a:avLst/>
          </a:prstGeom>
          <a:noFill/>
          <a:ln/>
        </p:spPr>
        <p:txBody>
          <a:bodyPr wrap="none" lIns="0" tIns="0" rIns="0" bIns="0" rtlCol="0" anchor="t"/>
          <a:lstStyle/>
          <a:p>
            <a:pPr algn="ctr">
              <a:lnSpc>
                <a:spcPts val="2083"/>
              </a:lnSpc>
            </a:pPr>
            <a:r>
              <a:rPr lang="en-US" sz="1600" b="1" dirty="0">
                <a:latin typeface="Open Sans" panose="020B0606030504020204" pitchFamily="34" charset="0"/>
                <a:ea typeface="Open Sans" panose="020B0606030504020204" pitchFamily="34" charset="0"/>
                <a:cs typeface="Open Sans" panose="020B0606030504020204" pitchFamily="34" charset="0"/>
              </a:rPr>
              <a:t>SAVE TIME</a:t>
            </a:r>
          </a:p>
        </p:txBody>
      </p:sp>
      <p:sp>
        <p:nvSpPr>
          <p:cNvPr id="6" name="Text 2">
            <a:extLst>
              <a:ext uri="{FF2B5EF4-FFF2-40B4-BE49-F238E27FC236}">
                <a16:creationId xmlns:a16="http://schemas.microsoft.com/office/drawing/2014/main" id="{CC86D627-B64D-E72F-4384-A69B24AC3E69}"/>
              </a:ext>
            </a:extLst>
          </p:cNvPr>
          <p:cNvSpPr/>
          <p:nvPr/>
        </p:nvSpPr>
        <p:spPr>
          <a:xfrm>
            <a:off x="5886253" y="5356579"/>
            <a:ext cx="2909037" cy="1123732"/>
          </a:xfrm>
          <a:prstGeom prst="rect">
            <a:avLst/>
          </a:prstGeom>
          <a:noFill/>
          <a:ln/>
        </p:spPr>
        <p:txBody>
          <a:bodyPr wrap="square" lIns="0" tIns="0" rIns="0" bIns="0" rtlCol="0" anchor="t"/>
          <a:lstStyle/>
          <a:p>
            <a:pPr marL="0" marR="0" algn="ctr">
              <a:spcBef>
                <a:spcPts val="0"/>
              </a:spcBef>
              <a:spcAft>
                <a:spcPts val="0"/>
              </a:spcAft>
            </a:pPr>
            <a:r>
              <a:rPr lang="en-US" sz="1200" i="1" u="none" strike="noStrike" dirty="0">
                <a:effectLst/>
                <a:latin typeface="Open Sans" panose="020B0606030504020204" pitchFamily="34" charset="0"/>
                <a:ea typeface="Open Sans" panose="020B0606030504020204" pitchFamily="34" charset="0"/>
                <a:cs typeface="Open Sans" panose="020B0606030504020204" pitchFamily="34" charset="0"/>
              </a:rPr>
              <a:t>Choose to open one, to all, AC Mitigation Pedestals through a web command sent from your office vs. sending techs to individually open AC Mitigation Pedestals one at a time in the field.</a:t>
            </a:r>
          </a:p>
        </p:txBody>
      </p:sp>
      <p:sp>
        <p:nvSpPr>
          <p:cNvPr id="7" name="Text 6">
            <a:extLst>
              <a:ext uri="{FF2B5EF4-FFF2-40B4-BE49-F238E27FC236}">
                <a16:creationId xmlns:a16="http://schemas.microsoft.com/office/drawing/2014/main" id="{B0794D06-F717-99DC-5E99-3A6816B2B315}"/>
              </a:ext>
            </a:extLst>
          </p:cNvPr>
          <p:cNvSpPr/>
          <p:nvPr/>
        </p:nvSpPr>
        <p:spPr>
          <a:xfrm>
            <a:off x="9073662" y="5358307"/>
            <a:ext cx="2909038" cy="1123731"/>
          </a:xfrm>
          <a:prstGeom prst="rect">
            <a:avLst/>
          </a:prstGeom>
          <a:noFill/>
          <a:ln/>
        </p:spPr>
        <p:txBody>
          <a:bodyPr wrap="square" lIns="0" tIns="0" rIns="0" bIns="0" rtlCol="0" anchor="t"/>
          <a:lstStyle/>
          <a:p>
            <a:pPr algn="ctr"/>
            <a:r>
              <a:rPr lang="en-US" sz="1200" i="1" u="none" strike="noStrike" dirty="0">
                <a:effectLst/>
                <a:latin typeface="Open Sans" panose="020B0606030504020204" pitchFamily="34" charset="0"/>
                <a:ea typeface="Open Sans" panose="020B0606030504020204" pitchFamily="34" charset="0"/>
                <a:cs typeface="Open Sans" panose="020B0606030504020204" pitchFamily="34" charset="0"/>
              </a:rPr>
              <a:t>Know the status of your AC Mitigation Pedestals (Connected/Disconnected with AC values for both) at a glance. No matter how large the system.</a:t>
            </a:r>
          </a:p>
        </p:txBody>
      </p:sp>
      <p:sp>
        <p:nvSpPr>
          <p:cNvPr id="8" name="Text 5">
            <a:extLst>
              <a:ext uri="{FF2B5EF4-FFF2-40B4-BE49-F238E27FC236}">
                <a16:creationId xmlns:a16="http://schemas.microsoft.com/office/drawing/2014/main" id="{D72CD7C2-B101-9D62-14CA-5CE7AB47EC7A}"/>
              </a:ext>
            </a:extLst>
          </p:cNvPr>
          <p:cNvSpPr/>
          <p:nvPr/>
        </p:nvSpPr>
        <p:spPr>
          <a:xfrm>
            <a:off x="9073660" y="4976113"/>
            <a:ext cx="2909039" cy="278778"/>
          </a:xfrm>
          <a:prstGeom prst="rect">
            <a:avLst/>
          </a:prstGeom>
          <a:noFill/>
          <a:ln/>
        </p:spPr>
        <p:txBody>
          <a:bodyPr wrap="square" lIns="0" tIns="0" rIns="0" bIns="0" rtlCol="0" anchor="t"/>
          <a:lstStyle/>
          <a:p>
            <a:pPr algn="ctr">
              <a:lnSpc>
                <a:spcPts val="2083"/>
              </a:lnSpc>
            </a:pPr>
            <a:r>
              <a:rPr lang="en-US" sz="1600" b="1" dirty="0">
                <a:latin typeface="Open Sans" panose="020B0606030504020204" pitchFamily="34" charset="0"/>
                <a:ea typeface="Open Sans" panose="020B0606030504020204" pitchFamily="34" charset="0"/>
                <a:cs typeface="Open Sans" panose="020B0606030504020204" pitchFamily="34" charset="0"/>
              </a:rPr>
              <a:t>EVERYTHING IN ONE PLACE</a:t>
            </a:r>
          </a:p>
        </p:txBody>
      </p:sp>
      <p:pic>
        <p:nvPicPr>
          <p:cNvPr id="9" name="Picture 8" descr="A red and black stopwatch&#10;&#10;Description automatically generated">
            <a:extLst>
              <a:ext uri="{FF2B5EF4-FFF2-40B4-BE49-F238E27FC236}">
                <a16:creationId xmlns:a16="http://schemas.microsoft.com/office/drawing/2014/main" id="{570288B7-3208-6ABD-8AEA-6F0F8909CE91}"/>
              </a:ext>
            </a:extLst>
          </p:cNvPr>
          <p:cNvPicPr>
            <a:picLocks noChangeAspect="1"/>
          </p:cNvPicPr>
          <p:nvPr/>
        </p:nvPicPr>
        <p:blipFill>
          <a:blip r:embed="rId6"/>
          <a:stretch>
            <a:fillRect/>
          </a:stretch>
        </p:blipFill>
        <p:spPr>
          <a:xfrm>
            <a:off x="7078942" y="4205943"/>
            <a:ext cx="523658" cy="601033"/>
          </a:xfrm>
          <a:prstGeom prst="rect">
            <a:avLst/>
          </a:prstGeom>
        </p:spPr>
      </p:pic>
      <p:pic>
        <p:nvPicPr>
          <p:cNvPr id="10" name="Picture 9" descr="A red eye with a black background&#10;&#10;Description automatically generated">
            <a:extLst>
              <a:ext uri="{FF2B5EF4-FFF2-40B4-BE49-F238E27FC236}">
                <a16:creationId xmlns:a16="http://schemas.microsoft.com/office/drawing/2014/main" id="{CF41FE7E-59C4-6661-2C47-854DB4511723}"/>
              </a:ext>
            </a:extLst>
          </p:cNvPr>
          <p:cNvPicPr>
            <a:picLocks noChangeAspect="1"/>
          </p:cNvPicPr>
          <p:nvPr/>
        </p:nvPicPr>
        <p:blipFill>
          <a:blip r:embed="rId7"/>
          <a:stretch>
            <a:fillRect/>
          </a:stretch>
        </p:blipFill>
        <p:spPr>
          <a:xfrm>
            <a:off x="9886904" y="3917324"/>
            <a:ext cx="1178272" cy="1178272"/>
          </a:xfrm>
          <a:prstGeom prst="rect">
            <a:avLst/>
          </a:prstGeom>
        </p:spPr>
      </p:pic>
    </p:spTree>
    <p:extLst>
      <p:ext uri="{BB962C8B-B14F-4D97-AF65-F5344CB8AC3E}">
        <p14:creationId xmlns:p14="http://schemas.microsoft.com/office/powerpoint/2010/main" val="4017538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6">
            <a:extLst>
              <a:ext uri="{FF2B5EF4-FFF2-40B4-BE49-F238E27FC236}">
                <a16:creationId xmlns:a16="http://schemas.microsoft.com/office/drawing/2014/main" id="{9A8E3B17-50AA-F61B-F7B4-D9D3D3B914D3}"/>
              </a:ext>
            </a:extLst>
          </p:cNvPr>
          <p:cNvSpPr/>
          <p:nvPr/>
        </p:nvSpPr>
        <p:spPr>
          <a:xfrm>
            <a:off x="-1" y="437558"/>
            <a:ext cx="6996224" cy="675480"/>
          </a:xfrm>
          <a:custGeom>
            <a:avLst/>
            <a:gdLst/>
            <a:ahLst/>
            <a:cxnLst/>
            <a:rect l="l" t="t" r="r" b="b"/>
            <a:pathLst>
              <a:path w="4266565" h="1675764">
                <a:moveTo>
                  <a:pt x="4266058" y="0"/>
                </a:moveTo>
                <a:lnTo>
                  <a:pt x="0" y="0"/>
                </a:lnTo>
                <a:lnTo>
                  <a:pt x="0" y="1675341"/>
                </a:lnTo>
                <a:lnTo>
                  <a:pt x="4266058" y="1675341"/>
                </a:lnTo>
                <a:lnTo>
                  <a:pt x="4266058" y="0"/>
                </a:lnTo>
                <a:close/>
              </a:path>
            </a:pathLst>
          </a:custGeom>
          <a:solidFill>
            <a:srgbClr val="000000"/>
          </a:solidFill>
        </p:spPr>
        <p:txBody>
          <a:bodyPr wrap="square" lIns="0" tIns="0" rIns="0" bIns="0" rtlCol="0"/>
          <a:lstStyle/>
          <a:p>
            <a:endParaRPr/>
          </a:p>
        </p:txBody>
      </p:sp>
      <p:sp>
        <p:nvSpPr>
          <p:cNvPr id="17" name="Text 0">
            <a:extLst>
              <a:ext uri="{FF2B5EF4-FFF2-40B4-BE49-F238E27FC236}">
                <a16:creationId xmlns:a16="http://schemas.microsoft.com/office/drawing/2014/main" id="{A3226C2E-1E6F-1D16-4ECE-11B8164328E8}"/>
              </a:ext>
            </a:extLst>
          </p:cNvPr>
          <p:cNvSpPr/>
          <p:nvPr/>
        </p:nvSpPr>
        <p:spPr>
          <a:xfrm>
            <a:off x="578645" y="548708"/>
            <a:ext cx="5790257" cy="516632"/>
          </a:xfrm>
          <a:prstGeom prst="rect">
            <a:avLst/>
          </a:prstGeom>
          <a:noFill/>
          <a:ln/>
        </p:spPr>
        <p:txBody>
          <a:bodyPr wrap="none" lIns="0" tIns="0" rIns="0" bIns="0" rtlCol="0" anchor="t"/>
          <a:lstStyle/>
          <a:p>
            <a:pPr>
              <a:lnSpc>
                <a:spcPts val="4042"/>
              </a:lnSpc>
            </a:pPr>
            <a:r>
              <a:rPr lang="en-US" sz="3200" b="1" i="1" dirty="0">
                <a:latin typeface="Open Sans" panose="020B0606030504020204" pitchFamily="34" charset="0"/>
                <a:ea typeface="Open Sans" panose="020B0606030504020204" pitchFamily="34" charset="0"/>
                <a:cs typeface="Open Sans" panose="020B0606030504020204" pitchFamily="34" charset="0"/>
              </a:rPr>
              <a:t>REMOTE MONITORING BENEFITS</a:t>
            </a:r>
          </a:p>
        </p:txBody>
      </p:sp>
      <p:sp>
        <p:nvSpPr>
          <p:cNvPr id="16" name="object 22">
            <a:extLst>
              <a:ext uri="{FF2B5EF4-FFF2-40B4-BE49-F238E27FC236}">
                <a16:creationId xmlns:a16="http://schemas.microsoft.com/office/drawing/2014/main" id="{5D406D71-D7CD-A597-7FCB-922C0F369F03}"/>
              </a:ext>
            </a:extLst>
          </p:cNvPr>
          <p:cNvSpPr txBox="1"/>
          <p:nvPr/>
        </p:nvSpPr>
        <p:spPr>
          <a:xfrm>
            <a:off x="578645" y="1572652"/>
            <a:ext cx="6047893" cy="4460837"/>
          </a:xfrm>
          <a:prstGeom prst="rect">
            <a:avLst/>
          </a:prstGeom>
        </p:spPr>
        <p:txBody>
          <a:bodyPr vert="horz" wrap="square" lIns="0" tIns="13335" rIns="0" bIns="0" rtlCol="0">
            <a:spAutoFit/>
          </a:bodyPr>
          <a:lstStyle/>
          <a:p>
            <a:pPr algn="ctr"/>
            <a:r>
              <a:rPr lang="en-US" sz="1700" b="1" i="1" dirty="0">
                <a:latin typeface="Open Sans" panose="020B0606030504020204" pitchFamily="34" charset="0"/>
                <a:ea typeface="Open Sans" panose="020B0606030504020204" pitchFamily="34" charset="0"/>
                <a:cs typeface="Open Sans" panose="020B0606030504020204" pitchFamily="34" charset="0"/>
              </a:rPr>
              <a:t>INSTANT SYSTEM‑WIDE VISIBILITY</a:t>
            </a:r>
          </a:p>
          <a:p>
            <a:pPr algn="ctr"/>
            <a:r>
              <a:rPr lang="en-US" sz="1700" i="1" dirty="0">
                <a:latin typeface="Open Sans" panose="020B0606030504020204" pitchFamily="34" charset="0"/>
                <a:ea typeface="Open Sans" panose="020B0606030504020204" pitchFamily="34" charset="0"/>
                <a:cs typeface="Open Sans" panose="020B0606030504020204" pitchFamily="34" charset="0"/>
              </a:rPr>
              <a:t>See the status of every AC Mitigation Pedestal—Connected or Disconnected—along with real‑time AC values for both states, all at a glance, regardless of system size.</a:t>
            </a:r>
          </a:p>
          <a:p>
            <a:pPr algn="ctr"/>
            <a:endParaRPr lang="en-US" sz="1700" i="1" dirty="0">
              <a:latin typeface="Open Sans" panose="020B0606030504020204" pitchFamily="34" charset="0"/>
              <a:ea typeface="Open Sans" panose="020B0606030504020204" pitchFamily="34" charset="0"/>
              <a:cs typeface="Open Sans" panose="020B0606030504020204" pitchFamily="34" charset="0"/>
            </a:endParaRPr>
          </a:p>
          <a:p>
            <a:pPr algn="ctr"/>
            <a:r>
              <a:rPr lang="en-US" sz="1700" b="1" i="1" dirty="0">
                <a:latin typeface="Open Sans" panose="020B0606030504020204" pitchFamily="34" charset="0"/>
                <a:ea typeface="Open Sans" panose="020B0606030504020204" pitchFamily="34" charset="0"/>
                <a:cs typeface="Open Sans" panose="020B0606030504020204" pitchFamily="34" charset="0"/>
              </a:rPr>
              <a:t>CUSTOMIZABLE HOME DASHBOARD</a:t>
            </a:r>
          </a:p>
          <a:p>
            <a:pPr algn="ctr"/>
            <a:r>
              <a:rPr lang="en-US" sz="1700" i="1" dirty="0">
                <a:latin typeface="Open Sans" panose="020B0606030504020204" pitchFamily="34" charset="0"/>
                <a:ea typeface="Open Sans" panose="020B0606030504020204" pitchFamily="34" charset="0"/>
                <a:cs typeface="Open Sans" panose="020B0606030504020204" pitchFamily="34" charset="0"/>
              </a:rPr>
              <a:t>Prioritize the metrics and views that matter most to you. Build a dashboard tailored to your workflow and operational needs.</a:t>
            </a:r>
          </a:p>
          <a:p>
            <a:pPr algn="ctr"/>
            <a:endParaRPr lang="en-US" sz="1700" i="1" dirty="0">
              <a:latin typeface="Open Sans" panose="020B0606030504020204" pitchFamily="34" charset="0"/>
              <a:ea typeface="Open Sans" panose="020B0606030504020204" pitchFamily="34" charset="0"/>
              <a:cs typeface="Open Sans" panose="020B0606030504020204" pitchFamily="34" charset="0"/>
            </a:endParaRPr>
          </a:p>
          <a:p>
            <a:pPr algn="ctr"/>
            <a:r>
              <a:rPr lang="en-US" sz="1700" b="1" i="1" dirty="0">
                <a:latin typeface="Open Sans" panose="020B0606030504020204" pitchFamily="34" charset="0"/>
                <a:ea typeface="Open Sans" panose="020B0606030504020204" pitchFamily="34" charset="0"/>
                <a:cs typeface="Open Sans" panose="020B0606030504020204" pitchFamily="34" charset="0"/>
              </a:rPr>
              <a:t>SMART NOTIFICATIONS</a:t>
            </a:r>
          </a:p>
          <a:p>
            <a:pPr algn="ctr"/>
            <a:r>
              <a:rPr lang="en-US" sz="1700" i="1" dirty="0">
                <a:latin typeface="Open Sans" panose="020B0606030504020204" pitchFamily="34" charset="0"/>
                <a:ea typeface="Open Sans" panose="020B0606030504020204" pitchFamily="34" charset="0"/>
                <a:cs typeface="Open Sans" panose="020B0606030504020204" pitchFamily="34" charset="0"/>
              </a:rPr>
              <a:t>Receive email and text alerts for the events you care about, ensuring you’re always informed without being overwhelmed.</a:t>
            </a:r>
          </a:p>
          <a:p>
            <a:pPr algn="ctr"/>
            <a:endParaRPr lang="en-US" sz="1700" i="1" dirty="0">
              <a:latin typeface="Open Sans" panose="020B0606030504020204" pitchFamily="34" charset="0"/>
              <a:ea typeface="Open Sans" panose="020B0606030504020204" pitchFamily="34" charset="0"/>
              <a:cs typeface="Open Sans" panose="020B0606030504020204" pitchFamily="34" charset="0"/>
            </a:endParaRPr>
          </a:p>
          <a:p>
            <a:pPr algn="ctr"/>
            <a:r>
              <a:rPr lang="en-US" sz="1700" b="1" i="1" dirty="0">
                <a:latin typeface="Open Sans" panose="020B0606030504020204" pitchFamily="34" charset="0"/>
                <a:ea typeface="Open Sans" panose="020B0606030504020204" pitchFamily="34" charset="0"/>
                <a:cs typeface="Open Sans" panose="020B0606030504020204" pitchFamily="34" charset="0"/>
              </a:rPr>
              <a:t>SCHEDULE FROM ANYWHERE</a:t>
            </a:r>
          </a:p>
          <a:p>
            <a:pPr algn="ctr"/>
            <a:r>
              <a:rPr lang="en-US" sz="1700" i="1" dirty="0">
                <a:latin typeface="Open Sans" panose="020B0606030504020204" pitchFamily="34" charset="0"/>
                <a:ea typeface="Open Sans" panose="020B0606030504020204" pitchFamily="34" charset="0"/>
                <a:cs typeface="Open Sans" panose="020B0606030504020204" pitchFamily="34" charset="0"/>
              </a:rPr>
              <a:t>Create and manage disconnect/reconnect schedules remotely, enabling precise timing and eliminating the need for on‑site coordination.</a:t>
            </a:r>
          </a:p>
        </p:txBody>
      </p:sp>
      <p:pic>
        <p:nvPicPr>
          <p:cNvPr id="7" name="Picture 6" descr="A black background with red and white text&#10;&#10;Description automatically generated">
            <a:extLst>
              <a:ext uri="{FF2B5EF4-FFF2-40B4-BE49-F238E27FC236}">
                <a16:creationId xmlns:a16="http://schemas.microsoft.com/office/drawing/2014/main" id="{E17184BF-52FC-C9DA-00D4-5BCA03EC2CF6}"/>
              </a:ext>
            </a:extLst>
          </p:cNvPr>
          <p:cNvPicPr>
            <a:picLocks noChangeAspect="1"/>
          </p:cNvPicPr>
          <p:nvPr/>
        </p:nvPicPr>
        <p:blipFill>
          <a:blip r:embed="rId3"/>
          <a:stretch>
            <a:fillRect/>
          </a:stretch>
        </p:blipFill>
        <p:spPr>
          <a:xfrm>
            <a:off x="159129" y="6231492"/>
            <a:ext cx="1511207" cy="495676"/>
          </a:xfrm>
          <a:prstGeom prst="rect">
            <a:avLst/>
          </a:prstGeom>
          <a:effectLst>
            <a:outerShdw blurRad="266955" dist="100956" dir="4155062" algn="ctr" rotWithShape="0">
              <a:srgbClr val="000000">
                <a:alpha val="59132"/>
              </a:srgbClr>
            </a:outerShdw>
          </a:effectLst>
        </p:spPr>
      </p:pic>
      <p:pic>
        <p:nvPicPr>
          <p:cNvPr id="9" name="Picture 8" descr="A person in a safety vest and hardhat kneeling in the grass next to a solar panel&#10;&#10;Description automatically generated">
            <a:extLst>
              <a:ext uri="{FF2B5EF4-FFF2-40B4-BE49-F238E27FC236}">
                <a16:creationId xmlns:a16="http://schemas.microsoft.com/office/drawing/2014/main" id="{C75197FD-3CD3-AF1C-08ED-CDBB38920FA1}"/>
              </a:ext>
            </a:extLst>
          </p:cNvPr>
          <p:cNvPicPr>
            <a:picLocks noChangeAspect="1"/>
          </p:cNvPicPr>
          <p:nvPr/>
        </p:nvPicPr>
        <p:blipFill>
          <a:blip r:embed="rId4"/>
          <a:stretch>
            <a:fillRect/>
          </a:stretch>
        </p:blipFill>
        <p:spPr>
          <a:xfrm>
            <a:off x="7231345" y="0"/>
            <a:ext cx="4960655" cy="6858000"/>
          </a:xfrm>
          <a:prstGeom prst="rect">
            <a:avLst/>
          </a:prstGeom>
        </p:spPr>
      </p:pic>
    </p:spTree>
    <p:extLst>
      <p:ext uri="{BB962C8B-B14F-4D97-AF65-F5344CB8AC3E}">
        <p14:creationId xmlns:p14="http://schemas.microsoft.com/office/powerpoint/2010/main" val="6895544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3D8B1690C931448EE25EA9A354E5EE" ma:contentTypeVersion="16" ma:contentTypeDescription="Create a new document." ma:contentTypeScope="" ma:versionID="22f0d474e75863702e220d140c0f4b71">
  <xsd:schema xmlns:xsd="http://www.w3.org/2001/XMLSchema" xmlns:xs="http://www.w3.org/2001/XMLSchema" xmlns:p="http://schemas.microsoft.com/office/2006/metadata/properties" xmlns:ns2="7219c989-3e12-44ec-91da-1fdfcf6dbd71" xmlns:ns3="aba747b1-f5b5-46bb-95bf-26cc08cbb237" targetNamespace="http://schemas.microsoft.com/office/2006/metadata/properties" ma:root="true" ma:fieldsID="01c132a057dbbf4d57fb02b057080f14" ns2:_="" ns3:_="">
    <xsd:import namespace="7219c989-3e12-44ec-91da-1fdfcf6dbd71"/>
    <xsd:import namespace="aba747b1-f5b5-46bb-95bf-26cc08cbb23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19c989-3e12-44ec-91da-1fdfcf6dbd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304524b-bddd-47bb-b352-af94c961c6f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a747b1-f5b5-46bb-95bf-26cc08cbb23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2925789-ca36-4a5a-9289-7da71c4a8019}" ma:internalName="TaxCatchAll" ma:showField="CatchAllData" ma:web="aba747b1-f5b5-46bb-95bf-26cc08cbb2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ba747b1-f5b5-46bb-95bf-26cc08cbb237" xsi:nil="true"/>
    <lcf76f155ced4ddcb4097134ff3c332f xmlns="7219c989-3e12-44ec-91da-1fdfcf6dbd7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37FDA7C-26A3-4FBE-B761-745C6FA52B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19c989-3e12-44ec-91da-1fdfcf6dbd71"/>
    <ds:schemaRef ds:uri="aba747b1-f5b5-46bb-95bf-26cc08cbb2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73EF7D-B02A-43D3-A242-D76CE586A735}">
  <ds:schemaRefs>
    <ds:schemaRef ds:uri="http://schemas.microsoft.com/sharepoint/v3/contenttype/forms"/>
  </ds:schemaRefs>
</ds:datastoreItem>
</file>

<file path=customXml/itemProps3.xml><?xml version="1.0" encoding="utf-8"?>
<ds:datastoreItem xmlns:ds="http://schemas.openxmlformats.org/officeDocument/2006/customXml" ds:itemID="{1ECA6796-7DF0-4555-80EE-34ABF041AFCE}">
  <ds:schemaRefs>
    <ds:schemaRef ds:uri="http://purl.org/dc/dcmitype/"/>
    <ds:schemaRef ds:uri="http://purl.org/dc/terms/"/>
    <ds:schemaRef ds:uri="http://schemas.microsoft.com/office/2006/metadata/properties"/>
    <ds:schemaRef ds:uri="http://www.w3.org/XML/1998/namespace"/>
    <ds:schemaRef ds:uri="7219c989-3e12-44ec-91da-1fdfcf6dbd71"/>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aba747b1-f5b5-46bb-95bf-26cc08cbb237"/>
  </ds:schemaRefs>
</ds:datastoreItem>
</file>

<file path=docProps/app.xml><?xml version="1.0" encoding="utf-8"?>
<Properties xmlns="http://schemas.openxmlformats.org/officeDocument/2006/extended-properties" xmlns:vt="http://schemas.openxmlformats.org/officeDocument/2006/docPropsVTypes">
  <Template>Mesh</Template>
  <TotalTime>4993</TotalTime>
  <Words>1309</Words>
  <Application>Microsoft Office PowerPoint</Application>
  <PresentationFormat>Widescreen</PresentationFormat>
  <Paragraphs>120</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Arial</vt:lpstr>
      <vt:lpstr>Century Gothic</vt:lpstr>
      <vt:lpstr>Open Sans</vt:lpstr>
      <vt:lpstr>Open Sans Extrabold</vt:lpstr>
      <vt:lpstr>Open Sans Semibold</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Shannon</dc:creator>
  <cp:lastModifiedBy>Ted Robinson</cp:lastModifiedBy>
  <cp:revision>102</cp:revision>
  <dcterms:created xsi:type="dcterms:W3CDTF">2024-09-09T19:24:08Z</dcterms:created>
  <dcterms:modified xsi:type="dcterms:W3CDTF">2026-06-24T18:16:45Z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0x010100F13D8B1690C931448EE25EA9A354E5EE</vt:lpwstr>
  </property>
  <property fmtid="{D5CDD505-2E9C-101B-9397-08002B2CF9AE}" pid="3" name="MediaServiceImageTags">
    <vt:lpwstr/>
  </property>
  <property fmtid="{D5CDD505-2E9C-101B-9397-08002B2CF9AE}" pid="4" name="MSIP_Label_1af9f57d-5c0f-4081-a2f9-23599be5187a_Enabled">
    <vt:lpwstr>true</vt:lpwstr>
  </property>
  <property fmtid="{D5CDD505-2E9C-101B-9397-08002B2CF9AE}" pid="5" name="MSIP_Label_1af9f57d-5c0f-4081-a2f9-23599be5187a_SetDate">
    <vt:lpwstr>2026-06-22T18:32:25Z</vt:lpwstr>
  </property>
  <property fmtid="{D5CDD505-2E9C-101B-9397-08002B2CF9AE}" pid="6" name="MSIP_Label_1af9f57d-5c0f-4081-a2f9-23599be5187a_Method">
    <vt:lpwstr>Standard</vt:lpwstr>
  </property>
  <property fmtid="{D5CDD505-2E9C-101B-9397-08002B2CF9AE}" pid="7" name="MSIP_Label_1af9f57d-5c0f-4081-a2f9-23599be5187a_Name">
    <vt:lpwstr>defa4170-0d19-0005-0004-bc88714345d2</vt:lpwstr>
  </property>
  <property fmtid="{D5CDD505-2E9C-101B-9397-08002B2CF9AE}" pid="8" name="MSIP_Label_1af9f57d-5c0f-4081-a2f9-23599be5187a_SiteId">
    <vt:lpwstr>9bea78c0-bc30-4018-afbe-b6f243c60c52</vt:lpwstr>
  </property>
  <property fmtid="{D5CDD505-2E9C-101B-9397-08002B2CF9AE}" pid="9" name="MSIP_Label_1af9f57d-5c0f-4081-a2f9-23599be5187a_ActionId">
    <vt:lpwstr>d701d711-eafd-467f-b6f2-51b747e91819</vt:lpwstr>
  </property>
  <property fmtid="{D5CDD505-2E9C-101B-9397-08002B2CF9AE}" pid="10" name="MSIP_Label_1af9f57d-5c0f-4081-a2f9-23599be5187a_ContentBits">
    <vt:lpwstr>0</vt:lpwstr>
  </property>
</Properties>
</file>